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Lora"/>
      <p:regular r:id="rId44"/>
      <p:bold r:id="rId45"/>
      <p:italic r:id="rId46"/>
      <p:boldItalic r:id="rId47"/>
    </p:embeddedFont>
    <p:embeddedFont>
      <p:font typeface="Quattrocento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D169FDCE-3A45-4C63-B7EA-F7447E7D9822}">
  <a:tblStyle styleId="{D169FDCE-3A45-4C63-B7EA-F7447E7D9822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Lora-regular.fntdata"/><Relationship Id="rId43" Type="http://schemas.openxmlformats.org/officeDocument/2006/relationships/slide" Target="slides/slide37.xml"/><Relationship Id="rId46" Type="http://schemas.openxmlformats.org/officeDocument/2006/relationships/font" Target="fonts/Lora-italic.fntdata"/><Relationship Id="rId45" Type="http://schemas.openxmlformats.org/officeDocument/2006/relationships/font" Target="fonts/Lora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QuattrocentoSans-regular.fntdata"/><Relationship Id="rId47" Type="http://schemas.openxmlformats.org/officeDocument/2006/relationships/font" Target="fonts/Lora-boldItalic.fntdata"/><Relationship Id="rId49" Type="http://schemas.openxmlformats.org/officeDocument/2006/relationships/font" Target="fonts/Quattrocento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QuattrocentoSans-boldItalic.fntdata"/><Relationship Id="rId50" Type="http://schemas.openxmlformats.org/officeDocument/2006/relationships/font" Target="fonts/Quattrocento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Your database is not a trashcan. Please don’t treat it like one.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Replace “Perl”, with “Ruby”, and you have the same number of problems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6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/>
        </p:txBody>
      </p:sp>
      <p:cxnSp>
        <p:nvCxnSpPr>
          <p:cNvPr id="55" name="Shape 55"/>
          <p:cNvCxnSpPr/>
          <p:nvPr/>
        </p:nvCxnSpPr>
        <p:spPr>
          <a:xfrm>
            <a:off x="-6025" y="3676511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6" name="Shape 56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37BE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1400">
                <a:solidFill>
                  <a:schemeClr val="lt1"/>
                </a:solidFill>
                <a:highlight>
                  <a:srgbClr val="ED197B"/>
                </a:highlight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/>
        </p:txBody>
      </p:sp>
      <p:cxnSp>
        <p:nvCxnSpPr>
          <p:cNvPr id="59" name="Shape 59"/>
          <p:cNvCxnSpPr/>
          <p:nvPr/>
        </p:nvCxnSpPr>
        <p:spPr>
          <a:xfrm>
            <a:off x="-6025" y="2571761"/>
            <a:ext cx="198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0" name="Shape 60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37BE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cxnSp>
        <p:nvCxnSpPr>
          <p:cNvPr id="62" name="Shape 62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hape 6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5" name="Shape 65"/>
          <p:cNvSpPr txBox="1"/>
          <p:nvPr>
            <p:ph idx="1" type="body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66" name="Shape 66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37BE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/>
        </p:nvSpPr>
        <p:spPr>
          <a:xfrm>
            <a:off x="3593400" y="341265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latin typeface="Lora"/>
                <a:ea typeface="Lora"/>
                <a:cs typeface="Lora"/>
                <a:sym typeface="Lora"/>
              </a:rPr>
              <a:t>“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hape 70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1" name="Shape 71"/>
          <p:cNvSpPr/>
          <p:nvPr/>
        </p:nvSpPr>
        <p:spPr>
          <a:xfrm>
            <a:off x="817475" y="928766"/>
            <a:ext cx="405900" cy="405900"/>
          </a:xfrm>
          <a:prstGeom prst="ellipse">
            <a:avLst/>
          </a:prstGeom>
          <a:solidFill>
            <a:srgbClr val="37BE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rgbClr val="ED197B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480"/>
              </a:spcBef>
              <a:buClr>
                <a:srgbClr val="ED197B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480"/>
              </a:spcBef>
              <a:buClr>
                <a:srgbClr val="ED197B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360"/>
              </a:spcBef>
              <a:buClr>
                <a:srgbClr val="ED197B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360"/>
              </a:spcBef>
              <a:buClr>
                <a:srgbClr val="ED197B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360"/>
              </a:spcBef>
              <a:buClr>
                <a:srgbClr val="ED197B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360"/>
              </a:spcBef>
              <a:buClr>
                <a:srgbClr val="ED197B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360"/>
              </a:spcBef>
              <a:buClr>
                <a:srgbClr val="ED197B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360"/>
              </a:spcBef>
              <a:buClr>
                <a:srgbClr val="ED197B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74" name="Shape 74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78" name="Shape 78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cxnSp>
        <p:nvCxnSpPr>
          <p:cNvPr id="79" name="Shape 79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0" name="Shape 80"/>
          <p:cNvSpPr/>
          <p:nvPr/>
        </p:nvSpPr>
        <p:spPr>
          <a:xfrm>
            <a:off x="817475" y="928766"/>
            <a:ext cx="405900" cy="405900"/>
          </a:xfrm>
          <a:prstGeom prst="ellipse">
            <a:avLst/>
          </a:prstGeom>
          <a:solidFill>
            <a:srgbClr val="37BE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1" name="Shape 81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2" type="body"/>
          </p:nvPr>
        </p:nvSpPr>
        <p:spPr>
          <a:xfrm>
            <a:off x="3834911" y="1651075"/>
            <a:ext cx="2334000" cy="312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3" type="body"/>
          </p:nvPr>
        </p:nvSpPr>
        <p:spPr>
          <a:xfrm>
            <a:off x="6288573" y="1651075"/>
            <a:ext cx="2333999" cy="312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cxnSp>
        <p:nvCxnSpPr>
          <p:cNvPr id="87" name="Shape 8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8" name="Shape 88"/>
          <p:cNvSpPr/>
          <p:nvPr/>
        </p:nvSpPr>
        <p:spPr>
          <a:xfrm>
            <a:off x="817475" y="928766"/>
            <a:ext cx="405900" cy="405900"/>
          </a:xfrm>
          <a:prstGeom prst="ellipse">
            <a:avLst/>
          </a:prstGeom>
          <a:solidFill>
            <a:srgbClr val="37BE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9" name="Shape 89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cxnSp>
        <p:nvCxnSpPr>
          <p:cNvPr id="92" name="Shape 92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3" name="Shape 93"/>
          <p:cNvSpPr/>
          <p:nvPr/>
        </p:nvSpPr>
        <p:spPr>
          <a:xfrm>
            <a:off x="817475" y="928766"/>
            <a:ext cx="405900" cy="405900"/>
          </a:xfrm>
          <a:prstGeom prst="ellipse">
            <a:avLst/>
          </a:prstGeom>
          <a:solidFill>
            <a:srgbClr val="37BE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4" name="Shape 94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360"/>
              </a:spcBef>
              <a:buSzPct val="100000"/>
              <a:buFont typeface="Lora"/>
              <a:buNone/>
              <a:defRPr i="1" sz="1400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97" name="Shape 97"/>
          <p:cNvCxnSpPr/>
          <p:nvPr/>
        </p:nvCxnSpPr>
        <p:spPr>
          <a:xfrm>
            <a:off x="-6025" y="4666128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8" name="Shape 98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rgbClr val="37BE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Shape 100"/>
          <p:cNvCxnSpPr/>
          <p:nvPr/>
        </p:nvCxnSpPr>
        <p:spPr>
          <a:xfrm>
            <a:off x="-6025" y="4513728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1" name="Shape 101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rgbClr val="37BE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mpletely 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rgbClr val="ED197B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480"/>
              </a:spcBef>
              <a:buClr>
                <a:srgbClr val="ED197B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480"/>
              </a:spcBef>
              <a:buClr>
                <a:srgbClr val="ED197B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360"/>
              </a:spcBef>
              <a:buClr>
                <a:srgbClr val="ED197B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360"/>
              </a:spcBef>
              <a:buClr>
                <a:srgbClr val="ED197B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360"/>
              </a:spcBef>
              <a:buClr>
                <a:srgbClr val="ED197B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360"/>
              </a:spcBef>
              <a:buClr>
                <a:srgbClr val="ED197B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360"/>
              </a:spcBef>
              <a:buClr>
                <a:srgbClr val="ED197B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360"/>
              </a:spcBef>
              <a:buClr>
                <a:srgbClr val="ED197B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type="title"/>
          </p:nvPr>
        </p:nvSpPr>
        <p:spPr>
          <a:xfrm>
            <a:off x="1381250" y="937116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9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1.png"/><Relationship Id="rId4" Type="http://schemas.openxmlformats.org/officeDocument/2006/relationships/image" Target="../media/image0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0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0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ctrTitle"/>
          </p:nvPr>
        </p:nvSpPr>
        <p:spPr>
          <a:xfrm>
            <a:off x="996620" y="2003900"/>
            <a:ext cx="81474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ED197B"/>
                </a:highlight>
              </a:rPr>
              <a:t>ActiveRecord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Associations &amp; Validations</a:t>
            </a:r>
          </a:p>
        </p:txBody>
      </p:sp>
      <p:grpSp>
        <p:nvGrpSpPr>
          <p:cNvPr id="108" name="Shape 108"/>
          <p:cNvGrpSpPr/>
          <p:nvPr/>
        </p:nvGrpSpPr>
        <p:grpSpPr>
          <a:xfrm>
            <a:off x="1191350" y="3490734"/>
            <a:ext cx="408604" cy="395730"/>
            <a:chOff x="5233525" y="4954450"/>
            <a:chExt cx="538275" cy="516350"/>
          </a:xfrm>
        </p:grpSpPr>
        <p:sp>
          <p:nvSpPr>
            <p:cNvPr id="109" name="Shape 109"/>
            <p:cNvSpPr/>
            <p:nvPr/>
          </p:nvSpPr>
          <p:spPr>
            <a:xfrm>
              <a:off x="5637825" y="4954450"/>
              <a:ext cx="89525" cy="89525"/>
            </a:xfrm>
            <a:custGeom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5323025" y="4980625"/>
              <a:ext cx="88925" cy="88925"/>
            </a:xfrm>
            <a:custGeom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5233525" y="5255225"/>
              <a:ext cx="89525" cy="89525"/>
            </a:xfrm>
            <a:custGeom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5453325" y="5382475"/>
              <a:ext cx="88925" cy="88325"/>
            </a:xfrm>
            <a:custGeom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5682875" y="5188875"/>
              <a:ext cx="88925" cy="89525"/>
            </a:xfrm>
            <a:custGeom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5411925" y="5110925"/>
              <a:ext cx="188775" cy="189400"/>
            </a:xfrm>
            <a:custGeom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5367475" y="5025075"/>
              <a:ext cx="81600" cy="105975"/>
            </a:xfrm>
            <a:custGeom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5567800" y="4999500"/>
              <a:ext cx="115100" cy="133975"/>
            </a:xfrm>
            <a:custGeom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5600075" y="5217475"/>
              <a:ext cx="127275" cy="16475"/>
            </a:xfrm>
            <a:custGeom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5497775" y="5299675"/>
              <a:ext cx="4900" cy="126675"/>
            </a:xfrm>
            <a:custGeom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277975" y="5241825"/>
              <a:ext cx="141275" cy="58500"/>
            </a:xfrm>
            <a:custGeom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One-To-Many Relationships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531904" y="1479050"/>
            <a:ext cx="42138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ED197B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Without AR associations: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531904" y="1901650"/>
            <a:ext cx="74817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person = Person.create(name: "Richard")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creating an associated object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book = Book.create(title: "Ready Player One", person_id: person.id)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ED19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finding a book’s owner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Person.find(book.person_id)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4337995" y="2952080"/>
            <a:ext cx="42741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finding a person’s books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Book.where(person_id: person.id)</a:t>
            </a:r>
          </a:p>
        </p:txBody>
      </p:sp>
      <p:grpSp>
        <p:nvGrpSpPr>
          <p:cNvPr id="226" name="Shape 226"/>
          <p:cNvGrpSpPr/>
          <p:nvPr/>
        </p:nvGrpSpPr>
        <p:grpSpPr>
          <a:xfrm>
            <a:off x="859298" y="1017675"/>
            <a:ext cx="313805" cy="245595"/>
            <a:chOff x="5247525" y="3007275"/>
            <a:chExt cx="517575" cy="384825"/>
          </a:xfrm>
        </p:grpSpPr>
        <p:sp>
          <p:nvSpPr>
            <p:cNvPr id="227" name="Shape 227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5566575" y="3193575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One-To-Many Relationships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4207212" y="1969500"/>
            <a:ext cx="44505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app/models/book.rb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class Book &lt; ActiveRecord::Base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belongs_to :person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486287" y="1969500"/>
            <a:ext cx="44505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app/models/person.rb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class Person &lt; ActiveRecord::Base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  has_many :books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</p:txBody>
      </p:sp>
      <p:grpSp>
        <p:nvGrpSpPr>
          <p:cNvPr id="236" name="Shape 236"/>
          <p:cNvGrpSpPr/>
          <p:nvPr/>
        </p:nvGrpSpPr>
        <p:grpSpPr>
          <a:xfrm>
            <a:off x="859298" y="1017675"/>
            <a:ext cx="313805" cy="245595"/>
            <a:chOff x="5247525" y="3007275"/>
            <a:chExt cx="517575" cy="384825"/>
          </a:xfrm>
        </p:grpSpPr>
        <p:sp>
          <p:nvSpPr>
            <p:cNvPr id="237" name="Shape 237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5566575" y="3193575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One-To-Many Relationships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531904" y="1479050"/>
            <a:ext cx="42138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ED197B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With</a:t>
            </a:r>
            <a:r>
              <a:rPr b="1" lang="en" sz="2400">
                <a:solidFill>
                  <a:schemeClr val="lt1"/>
                </a:solidFill>
                <a:highlight>
                  <a:srgbClr val="ED197B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AR associations: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531904" y="1901650"/>
            <a:ext cx="74817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person = Person.create(name: "Richard")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creating an associated object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book = Book.create(title: "Ready Player One", </a:t>
            </a:r>
            <a:r>
              <a:rPr b="1" lang="en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person: person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ED19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finding a book’s owner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book.person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4337995" y="2952080"/>
            <a:ext cx="42741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finding a person’s books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person.books</a:t>
            </a:r>
          </a:p>
        </p:txBody>
      </p:sp>
      <p:grpSp>
        <p:nvGrpSpPr>
          <p:cNvPr id="247" name="Shape 247"/>
          <p:cNvGrpSpPr/>
          <p:nvPr/>
        </p:nvGrpSpPr>
        <p:grpSpPr>
          <a:xfrm>
            <a:off x="859298" y="1017675"/>
            <a:ext cx="313805" cy="245595"/>
            <a:chOff x="5247525" y="3007275"/>
            <a:chExt cx="517575" cy="384825"/>
          </a:xfrm>
        </p:grpSpPr>
        <p:sp>
          <p:nvSpPr>
            <p:cNvPr id="248" name="Shape 248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5566575" y="3193575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Many-To-Many Relationships</a:t>
            </a:r>
          </a:p>
        </p:txBody>
      </p:sp>
      <p:grpSp>
        <p:nvGrpSpPr>
          <p:cNvPr id="255" name="Shape 25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56" name="Shape 256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260" name="Shape 260"/>
          <p:cNvGraphicFramePr/>
          <p:nvPr/>
        </p:nvGraphicFramePr>
        <p:xfrm>
          <a:off x="336725" y="148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{D169FDCE-3A45-4C63-B7EA-F7447E7D9822}</a:tableStyleId>
              </a:tblPr>
              <a:tblGrid>
                <a:gridCol w="2040725"/>
                <a:gridCol w="3091150"/>
                <a:gridCol w="3236025"/>
              </a:tblGrid>
              <a:tr h="414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Model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Book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Authors</a:t>
                      </a:r>
                    </a:p>
                  </a:txBody>
                  <a:tcPr marT="91425" marB="91425" marR="91425" marL="91425"/>
                </a:tc>
              </a:tr>
              <a:tr h="390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Question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a Book have many Authors?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an Author have many Books?</a:t>
                      </a:r>
                    </a:p>
                  </a:txBody>
                  <a:tcPr marT="91425" marB="91425" marR="91425" marL="91425"/>
                </a:tc>
              </a:tr>
              <a:tr h="378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Answer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/>
                </a:tc>
              </a:tr>
              <a:tr h="378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One or Many?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Many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Many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1" name="Shape 26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cxnSp>
        <p:nvCxnSpPr>
          <p:cNvPr id="262" name="Shape 262"/>
          <p:cNvCxnSpPr>
            <a:stCxn id="263" idx="3"/>
            <a:endCxn id="264" idx="1"/>
          </p:cNvCxnSpPr>
          <p:nvPr/>
        </p:nvCxnSpPr>
        <p:spPr>
          <a:xfrm>
            <a:off x="3142025" y="4238475"/>
            <a:ext cx="2555100" cy="12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5" name="Shape 265"/>
          <p:cNvCxnSpPr/>
          <p:nvPr/>
        </p:nvCxnSpPr>
        <p:spPr>
          <a:xfrm flipH="1" rot="10800000">
            <a:off x="5363675" y="4086025"/>
            <a:ext cx="333300" cy="15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6" name="Shape 266"/>
          <p:cNvCxnSpPr/>
          <p:nvPr/>
        </p:nvCxnSpPr>
        <p:spPr>
          <a:xfrm>
            <a:off x="5363675" y="4238425"/>
            <a:ext cx="333300" cy="15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3" name="Shape 263"/>
          <p:cNvSpPr/>
          <p:nvPr/>
        </p:nvSpPr>
        <p:spPr>
          <a:xfrm>
            <a:off x="1029125" y="3809775"/>
            <a:ext cx="2112900" cy="857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37BE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Book</a:t>
            </a:r>
          </a:p>
        </p:txBody>
      </p:sp>
      <p:sp>
        <p:nvSpPr>
          <p:cNvPr id="264" name="Shape 264"/>
          <p:cNvSpPr/>
          <p:nvPr/>
        </p:nvSpPr>
        <p:spPr>
          <a:xfrm>
            <a:off x="5697175" y="3821848"/>
            <a:ext cx="2112900" cy="857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37BE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Author</a:t>
            </a:r>
          </a:p>
        </p:txBody>
      </p:sp>
      <p:cxnSp>
        <p:nvCxnSpPr>
          <p:cNvPr id="267" name="Shape 267"/>
          <p:cNvCxnSpPr/>
          <p:nvPr/>
        </p:nvCxnSpPr>
        <p:spPr>
          <a:xfrm rot="10800000">
            <a:off x="3142025" y="4086025"/>
            <a:ext cx="333300" cy="15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8" name="Shape 268"/>
          <p:cNvCxnSpPr/>
          <p:nvPr/>
        </p:nvCxnSpPr>
        <p:spPr>
          <a:xfrm flipH="1">
            <a:off x="3153800" y="4250475"/>
            <a:ext cx="333300" cy="15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4294967295" type="ctrTitle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chemeClr val="lt1"/>
                </a:solidFill>
                <a:highlight>
                  <a:srgbClr val="ED197B"/>
                </a:highlight>
              </a:rPr>
              <a:t>Join Model</a:t>
            </a:r>
          </a:p>
        </p:txBody>
      </p:sp>
      <p:sp>
        <p:nvSpPr>
          <p:cNvPr id="274" name="Shape 274"/>
          <p:cNvSpPr txBox="1"/>
          <p:nvPr>
            <p:ph idx="4294967295" type="subTitle"/>
          </p:nvPr>
        </p:nvSpPr>
        <p:spPr>
          <a:xfrm>
            <a:off x="1951575" y="3792554"/>
            <a:ext cx="52410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There will be </a:t>
            </a:r>
            <a:r>
              <a:rPr i="1" lang="en" sz="1800"/>
              <a:t>two</a:t>
            </a:r>
            <a:r>
              <a:rPr lang="en" sz="1800"/>
              <a:t> one-to-many relationships.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Both models will have a one-to-many relationship with the model which joins them.</a:t>
            </a:r>
          </a:p>
        </p:txBody>
      </p:sp>
      <p:cxnSp>
        <p:nvCxnSpPr>
          <p:cNvPr id="275" name="Shape 275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76" name="Shape 276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37BE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arnetByKmes.png" id="277" name="Shape 277"/>
          <p:cNvPicPr preferRelativeResize="0"/>
          <p:nvPr/>
        </p:nvPicPr>
        <p:blipFill rotWithShape="1">
          <a:blip r:embed="rId3">
            <a:alphaModFix/>
          </a:blip>
          <a:srcRect b="45648" l="0" r="0" t="-3023"/>
          <a:stretch/>
        </p:blipFill>
        <p:spPr>
          <a:xfrm>
            <a:off x="3470200" y="566925"/>
            <a:ext cx="2203500" cy="2203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Many-To-Many Relationships</a:t>
            </a:r>
          </a:p>
        </p:txBody>
      </p:sp>
      <p:grpSp>
        <p:nvGrpSpPr>
          <p:cNvPr id="283" name="Shape 28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84" name="Shape 284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Shape 288"/>
          <p:cNvSpPr/>
          <p:nvPr/>
        </p:nvSpPr>
        <p:spPr>
          <a:xfrm>
            <a:off x="441112" y="1459875"/>
            <a:ext cx="2112900" cy="857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37BE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Book</a:t>
            </a:r>
          </a:p>
        </p:txBody>
      </p:sp>
      <p:sp>
        <p:nvSpPr>
          <p:cNvPr id="289" name="Shape 289"/>
          <p:cNvSpPr/>
          <p:nvPr/>
        </p:nvSpPr>
        <p:spPr>
          <a:xfrm>
            <a:off x="6176562" y="1459875"/>
            <a:ext cx="2112900" cy="857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37BE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Author</a:t>
            </a:r>
          </a:p>
        </p:txBody>
      </p:sp>
      <p:sp>
        <p:nvSpPr>
          <p:cNvPr id="290" name="Shape 290"/>
          <p:cNvSpPr/>
          <p:nvPr/>
        </p:nvSpPr>
        <p:spPr>
          <a:xfrm>
            <a:off x="3329412" y="1471950"/>
            <a:ext cx="2093100" cy="857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37BE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BookAuthor</a:t>
            </a:r>
          </a:p>
        </p:txBody>
      </p:sp>
      <p:graphicFrame>
        <p:nvGraphicFramePr>
          <p:cNvPr id="291" name="Shape 291"/>
          <p:cNvGraphicFramePr/>
          <p:nvPr/>
        </p:nvGraphicFramePr>
        <p:xfrm>
          <a:off x="441125" y="232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{D169FDCE-3A45-4C63-B7EA-F7447E7D9822}</a:tableStyleId>
              </a:tblPr>
              <a:tblGrid>
                <a:gridCol w="489800"/>
                <a:gridCol w="2048400"/>
              </a:tblGrid>
              <a:tr h="2907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books</a:t>
                      </a:r>
                    </a:p>
                  </a:txBody>
                  <a:tcPr marT="91425" marB="91425" marR="91425" marL="91425"/>
                </a:tc>
                <a:tc hMerge="1"/>
              </a:tr>
              <a:tr h="110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name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Martian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Hundred Thousand Kingdoms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Fifth Season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The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Rails 4 Way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2" name="Shape 292"/>
          <p:cNvGraphicFramePr/>
          <p:nvPr/>
        </p:nvGraphicFramePr>
        <p:xfrm>
          <a:off x="6176575" y="232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{D169FDCE-3A45-4C63-B7EA-F7447E7D9822}</a:tableStyleId>
              </a:tblPr>
              <a:tblGrid>
                <a:gridCol w="572300"/>
                <a:gridCol w="1928450"/>
              </a:tblGrid>
              <a:tr h="2907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authors</a:t>
                      </a:r>
                    </a:p>
                  </a:txBody>
                  <a:tcPr marT="91425" marB="91425" marR="91425" marL="91425"/>
                </a:tc>
                <a:tc hMerge="1"/>
              </a:tr>
              <a:tr h="110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name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Andy Weir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N. K. Jemisin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Obie Fernandez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Kevin Faustino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3" name="Shape 293"/>
          <p:cNvGraphicFramePr/>
          <p:nvPr/>
        </p:nvGraphicFramePr>
        <p:xfrm>
          <a:off x="3329425" y="232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{D169FDCE-3A45-4C63-B7EA-F7447E7D9822}</a:tableStyleId>
              </a:tblPr>
              <a:tblGrid>
                <a:gridCol w="468325"/>
                <a:gridCol w="974475"/>
                <a:gridCol w="1078400"/>
              </a:tblGrid>
              <a:tr h="290775"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books_authors</a:t>
                      </a:r>
                    </a:p>
                  </a:txBody>
                  <a:tcPr marT="91425" marB="91425" marR="91425" marL="91425"/>
                </a:tc>
                <a:tc hMerge="1"/>
                <a:tc hMerge="1"/>
              </a:tr>
              <a:tr h="110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book_id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author_id</a:t>
                      </a: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</a:t>
                      </a: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</a:t>
                      </a: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</a:t>
                      </a: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4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4" name="Shape 294"/>
          <p:cNvSpPr/>
          <p:nvPr/>
        </p:nvSpPr>
        <p:spPr>
          <a:xfrm>
            <a:off x="5009137" y="1471950"/>
            <a:ext cx="890100" cy="857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ED197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arnetByKmes.png" id="295" name="Shape 295"/>
          <p:cNvPicPr preferRelativeResize="0"/>
          <p:nvPr/>
        </p:nvPicPr>
        <p:blipFill rotWithShape="1">
          <a:blip r:embed="rId3">
            <a:alphaModFix/>
          </a:blip>
          <a:srcRect b="45648" l="0" r="0" t="-3023"/>
          <a:stretch/>
        </p:blipFill>
        <p:spPr>
          <a:xfrm>
            <a:off x="5025487" y="1459875"/>
            <a:ext cx="857400" cy="857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6" name="Shape 296"/>
          <p:cNvSpPr/>
          <p:nvPr/>
        </p:nvSpPr>
        <p:spPr>
          <a:xfrm>
            <a:off x="2109762" y="1459875"/>
            <a:ext cx="890100" cy="857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ED197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uby_-_Weaponized.png" id="297" name="Shape 297"/>
          <p:cNvPicPr preferRelativeResize="0"/>
          <p:nvPr/>
        </p:nvPicPr>
        <p:blipFill rotWithShape="1">
          <a:blip r:embed="rId4">
            <a:alphaModFix/>
          </a:blip>
          <a:srcRect b="24998" l="0" r="0" t="0"/>
          <a:stretch/>
        </p:blipFill>
        <p:spPr>
          <a:xfrm>
            <a:off x="2126112" y="1459875"/>
            <a:ext cx="857400" cy="857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8" name="Shape 298"/>
          <p:cNvSpPr/>
          <p:nvPr/>
        </p:nvSpPr>
        <p:spPr>
          <a:xfrm>
            <a:off x="7812787" y="1459875"/>
            <a:ext cx="890100" cy="857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ED197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an_Sapphy_ur_Freezies_with_Gem.png" id="299" name="Shape 299"/>
          <p:cNvPicPr preferRelativeResize="0"/>
          <p:nvPr/>
        </p:nvPicPr>
        <p:blipFill rotWithShape="1">
          <a:blip r:embed="rId5">
            <a:alphaModFix/>
          </a:blip>
          <a:srcRect b="27272" l="0" r="0" t="0"/>
          <a:stretch/>
        </p:blipFill>
        <p:spPr>
          <a:xfrm>
            <a:off x="7829137" y="1471950"/>
            <a:ext cx="857400" cy="857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Many-To-Many Relationships</a:t>
            </a:r>
          </a:p>
        </p:txBody>
      </p:sp>
      <p:grpSp>
        <p:nvGrpSpPr>
          <p:cNvPr id="305" name="Shape 30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306" name="Shape 306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Shape 310"/>
          <p:cNvSpPr/>
          <p:nvPr/>
        </p:nvSpPr>
        <p:spPr>
          <a:xfrm>
            <a:off x="267125" y="1536075"/>
            <a:ext cx="2112900" cy="857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37BE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Book</a:t>
            </a:r>
          </a:p>
        </p:txBody>
      </p:sp>
      <p:sp>
        <p:nvSpPr>
          <p:cNvPr id="311" name="Shape 311"/>
          <p:cNvSpPr/>
          <p:nvPr/>
        </p:nvSpPr>
        <p:spPr>
          <a:xfrm>
            <a:off x="6840300" y="1536075"/>
            <a:ext cx="2112900" cy="857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37BE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Author</a:t>
            </a:r>
          </a:p>
        </p:txBody>
      </p:sp>
      <p:sp>
        <p:nvSpPr>
          <p:cNvPr id="312" name="Shape 312"/>
          <p:cNvSpPr/>
          <p:nvPr/>
        </p:nvSpPr>
        <p:spPr>
          <a:xfrm>
            <a:off x="3563575" y="2386350"/>
            <a:ext cx="2093100" cy="857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37BE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BookAuthor</a:t>
            </a:r>
          </a:p>
        </p:txBody>
      </p:sp>
      <p:cxnSp>
        <p:nvCxnSpPr>
          <p:cNvPr id="313" name="Shape 313"/>
          <p:cNvCxnSpPr>
            <a:stCxn id="310" idx="3"/>
            <a:endCxn id="312" idx="1"/>
          </p:cNvCxnSpPr>
          <p:nvPr/>
        </p:nvCxnSpPr>
        <p:spPr>
          <a:xfrm>
            <a:off x="2380025" y="1964775"/>
            <a:ext cx="1183500" cy="850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4" name="Shape 314"/>
          <p:cNvCxnSpPr/>
          <p:nvPr/>
        </p:nvCxnSpPr>
        <p:spPr>
          <a:xfrm>
            <a:off x="3235825" y="2559675"/>
            <a:ext cx="327900" cy="96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5" name="Shape 315"/>
          <p:cNvCxnSpPr>
            <a:stCxn id="312" idx="3"/>
            <a:endCxn id="311" idx="1"/>
          </p:cNvCxnSpPr>
          <p:nvPr/>
        </p:nvCxnSpPr>
        <p:spPr>
          <a:xfrm flipH="1" rot="10800000">
            <a:off x="5656675" y="1964850"/>
            <a:ext cx="1183500" cy="850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6" name="Shape 316"/>
          <p:cNvCxnSpPr/>
          <p:nvPr/>
        </p:nvCxnSpPr>
        <p:spPr>
          <a:xfrm rot="10800000">
            <a:off x="3223677" y="2571762"/>
            <a:ext cx="333900" cy="511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7" name="Shape 317"/>
          <p:cNvSpPr txBox="1"/>
          <p:nvPr/>
        </p:nvSpPr>
        <p:spPr>
          <a:xfrm>
            <a:off x="98100" y="2513875"/>
            <a:ext cx="30480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app/models/book.rb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class Book &lt; ActiveRecord::Base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1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has_many :book_authors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3146100" y="3761975"/>
            <a:ext cx="36942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app/models/book_author.rb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class BookAuthor &lt; ActiveRecord::Base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1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belongs_to :book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  belongs_to :author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5943600" y="2513875"/>
            <a:ext cx="32004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app/models/author.rb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class Author &lt; ActiveRecord::Base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1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has_many :book_authors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</p:txBody>
      </p:sp>
      <p:cxnSp>
        <p:nvCxnSpPr>
          <p:cNvPr id="320" name="Shape 320"/>
          <p:cNvCxnSpPr/>
          <p:nvPr/>
        </p:nvCxnSpPr>
        <p:spPr>
          <a:xfrm flipH="1" rot="10800000">
            <a:off x="5656675" y="2559675"/>
            <a:ext cx="327900" cy="96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1" name="Shape 321"/>
          <p:cNvCxnSpPr/>
          <p:nvPr/>
        </p:nvCxnSpPr>
        <p:spPr>
          <a:xfrm flipH="1">
            <a:off x="5653677" y="2571762"/>
            <a:ext cx="333900" cy="511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Many-To-Many Relationships</a:t>
            </a:r>
          </a:p>
        </p:txBody>
      </p:sp>
      <p:grpSp>
        <p:nvGrpSpPr>
          <p:cNvPr id="327" name="Shape 327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328" name="Shape 328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Shape 332"/>
          <p:cNvSpPr/>
          <p:nvPr/>
        </p:nvSpPr>
        <p:spPr>
          <a:xfrm>
            <a:off x="267125" y="1536075"/>
            <a:ext cx="2112900" cy="857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37BE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Book</a:t>
            </a:r>
          </a:p>
        </p:txBody>
      </p:sp>
      <p:sp>
        <p:nvSpPr>
          <p:cNvPr id="333" name="Shape 333"/>
          <p:cNvSpPr/>
          <p:nvPr/>
        </p:nvSpPr>
        <p:spPr>
          <a:xfrm>
            <a:off x="6840300" y="1536075"/>
            <a:ext cx="2112900" cy="857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37BE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Author</a:t>
            </a:r>
          </a:p>
        </p:txBody>
      </p:sp>
      <p:sp>
        <p:nvSpPr>
          <p:cNvPr id="334" name="Shape 334"/>
          <p:cNvSpPr/>
          <p:nvPr/>
        </p:nvSpPr>
        <p:spPr>
          <a:xfrm>
            <a:off x="3563575" y="2386350"/>
            <a:ext cx="2093100" cy="857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37BE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BookAuthor</a:t>
            </a:r>
          </a:p>
        </p:txBody>
      </p:sp>
      <p:cxnSp>
        <p:nvCxnSpPr>
          <p:cNvPr id="335" name="Shape 335"/>
          <p:cNvCxnSpPr>
            <a:stCxn id="332" idx="3"/>
            <a:endCxn id="334" idx="1"/>
          </p:cNvCxnSpPr>
          <p:nvPr/>
        </p:nvCxnSpPr>
        <p:spPr>
          <a:xfrm>
            <a:off x="2380025" y="1964775"/>
            <a:ext cx="1183500" cy="850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6" name="Shape 336"/>
          <p:cNvCxnSpPr/>
          <p:nvPr/>
        </p:nvCxnSpPr>
        <p:spPr>
          <a:xfrm>
            <a:off x="3235825" y="2559675"/>
            <a:ext cx="327900" cy="96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7" name="Shape 337"/>
          <p:cNvCxnSpPr>
            <a:stCxn id="334" idx="3"/>
            <a:endCxn id="333" idx="1"/>
          </p:cNvCxnSpPr>
          <p:nvPr/>
        </p:nvCxnSpPr>
        <p:spPr>
          <a:xfrm flipH="1" rot="10800000">
            <a:off x="5656675" y="1964850"/>
            <a:ext cx="1183500" cy="850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8" name="Shape 338"/>
          <p:cNvCxnSpPr/>
          <p:nvPr/>
        </p:nvCxnSpPr>
        <p:spPr>
          <a:xfrm rot="10800000">
            <a:off x="3223677" y="2571762"/>
            <a:ext cx="333900" cy="511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9" name="Shape 339"/>
          <p:cNvSpPr txBox="1"/>
          <p:nvPr/>
        </p:nvSpPr>
        <p:spPr>
          <a:xfrm>
            <a:off x="98100" y="2513875"/>
            <a:ext cx="30480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app/models/book.rb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Book &lt; ActiveRecord::Base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has_many :book_authors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1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b="1" lang="en" sz="11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as_many :authors,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  through: :book_authors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3146100" y="3761975"/>
            <a:ext cx="36942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app/models/book_author.rb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class BookAuthor &lt; ActiveRecord::Base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  belongs_to :book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  belongs_to :author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5943600" y="2513875"/>
            <a:ext cx="32004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app/models/author.rb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class Author &lt; ActiveRecord::Base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  has_many :book_authors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1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  has_many :books,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  through: :book_authors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</p:txBody>
      </p:sp>
      <p:cxnSp>
        <p:nvCxnSpPr>
          <p:cNvPr id="342" name="Shape 342"/>
          <p:cNvCxnSpPr/>
          <p:nvPr/>
        </p:nvCxnSpPr>
        <p:spPr>
          <a:xfrm flipH="1" rot="10800000">
            <a:off x="5656675" y="2559675"/>
            <a:ext cx="327900" cy="96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3" name="Shape 343"/>
          <p:cNvCxnSpPr/>
          <p:nvPr/>
        </p:nvCxnSpPr>
        <p:spPr>
          <a:xfrm flipH="1">
            <a:off x="5653677" y="2571762"/>
            <a:ext cx="333900" cy="511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Querying </a:t>
            </a:r>
            <a:r>
              <a:rPr lang="en">
                <a:solidFill>
                  <a:schemeClr val="dk1"/>
                </a:solidFill>
              </a:rPr>
              <a:t>Many-to-Many</a:t>
            </a:r>
          </a:p>
        </p:txBody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book = Book.find(4)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50" name="Shape 350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351" name="Shape 351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355" name="Shape 355"/>
          <p:cNvGraphicFramePr/>
          <p:nvPr/>
        </p:nvGraphicFramePr>
        <p:xfrm>
          <a:off x="1381250" y="240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{D169FDCE-3A45-4C63-B7EA-F7447E7D9822}</a:tableStyleId>
              </a:tblPr>
              <a:tblGrid>
                <a:gridCol w="489800"/>
                <a:gridCol w="1838725"/>
              </a:tblGrid>
              <a:tr h="2907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books</a:t>
                      </a:r>
                    </a:p>
                  </a:txBody>
                  <a:tcPr marT="91425" marB="91425" marR="91425" marL="91425"/>
                </a:tc>
                <a:tc hMerge="1"/>
              </a:tr>
              <a:tr h="110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name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Martian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Hundred Thousand Kingdoms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Fifth Season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solidFill>
                      <a:srgbClr val="ED197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The Rails 4 Way</a:t>
                      </a:r>
                    </a:p>
                  </a:txBody>
                  <a:tcPr marT="91425" marB="91425" marR="91425" marL="91425">
                    <a:solidFill>
                      <a:srgbClr val="ED197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6" name="Shape 356"/>
          <p:cNvGraphicFramePr/>
          <p:nvPr/>
        </p:nvGraphicFramePr>
        <p:xfrm>
          <a:off x="3834900" y="221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{D169FDCE-3A45-4C63-B7EA-F7447E7D9822}</a:tableStyleId>
              </a:tblPr>
              <a:tblGrid>
                <a:gridCol w="468325"/>
                <a:gridCol w="974475"/>
                <a:gridCol w="891025"/>
              </a:tblGrid>
              <a:tr h="290775"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books_authors</a:t>
                      </a:r>
                    </a:p>
                  </a:txBody>
                  <a:tcPr marT="91425" marB="91425" marR="91425" marL="91425"/>
                </a:tc>
                <a:tc hMerge="1"/>
                <a:tc hMerge="1"/>
              </a:tr>
              <a:tr h="110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book_id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author_id</a:t>
                      </a: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</a:t>
                      </a: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</a:t>
                      </a: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</a:t>
                      </a: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4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57" name="Shape 357"/>
          <p:cNvGraphicFramePr/>
          <p:nvPr/>
        </p:nvGraphicFramePr>
        <p:xfrm>
          <a:off x="6288550" y="259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{D169FDCE-3A45-4C63-B7EA-F7447E7D9822}</a:tableStyleId>
              </a:tblPr>
              <a:tblGrid>
                <a:gridCol w="572300"/>
                <a:gridCol w="1763400"/>
              </a:tblGrid>
              <a:tr h="2907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authors</a:t>
                      </a:r>
                    </a:p>
                  </a:txBody>
                  <a:tcPr marT="91425" marB="91425" marR="91425" marL="91425"/>
                </a:tc>
                <a:tc hMerge="1"/>
              </a:tr>
              <a:tr h="110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name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Andy Weir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N. K. Jemisin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Obie Fernandez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Kevin Faustino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Querying Many-to-Many</a:t>
            </a:r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book = Book.find(4)</a:t>
            </a:r>
          </a:p>
        </p:txBody>
      </p:sp>
      <p:sp>
        <p:nvSpPr>
          <p:cNvPr id="364" name="Shape 364"/>
          <p:cNvSpPr txBox="1"/>
          <p:nvPr>
            <p:ph idx="2" type="body"/>
          </p:nvPr>
        </p:nvSpPr>
        <p:spPr>
          <a:xfrm>
            <a:off x="3834911" y="1651075"/>
            <a:ext cx="2334000" cy="3122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book_authors = book.book_authors</a:t>
            </a:r>
          </a:p>
        </p:txBody>
      </p:sp>
      <p:grpSp>
        <p:nvGrpSpPr>
          <p:cNvPr id="365" name="Shape 36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366" name="Shape 366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370" name="Shape 370"/>
          <p:cNvGraphicFramePr/>
          <p:nvPr/>
        </p:nvGraphicFramePr>
        <p:xfrm>
          <a:off x="1381250" y="240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{D169FDCE-3A45-4C63-B7EA-F7447E7D9822}</a:tableStyleId>
              </a:tblPr>
              <a:tblGrid>
                <a:gridCol w="489800"/>
                <a:gridCol w="1838725"/>
              </a:tblGrid>
              <a:tr h="2907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books</a:t>
                      </a:r>
                    </a:p>
                  </a:txBody>
                  <a:tcPr marT="91425" marB="91425" marR="91425" marL="91425"/>
                </a:tc>
                <a:tc hMerge="1"/>
              </a:tr>
              <a:tr h="110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name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Martian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Hundred Thousand Kingdoms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Fifth Season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solidFill>
                      <a:srgbClr val="ED197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The Rails 4 Way</a:t>
                      </a:r>
                    </a:p>
                  </a:txBody>
                  <a:tcPr marT="91425" marB="91425" marR="91425" marL="91425">
                    <a:solidFill>
                      <a:srgbClr val="ED197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1" name="Shape 371"/>
          <p:cNvGraphicFramePr/>
          <p:nvPr/>
        </p:nvGraphicFramePr>
        <p:xfrm>
          <a:off x="3834900" y="221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{D169FDCE-3A45-4C63-B7EA-F7447E7D9822}</a:tableStyleId>
              </a:tblPr>
              <a:tblGrid>
                <a:gridCol w="468325"/>
                <a:gridCol w="974475"/>
                <a:gridCol w="891025"/>
              </a:tblGrid>
              <a:tr h="290775"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books_authors</a:t>
                      </a:r>
                    </a:p>
                  </a:txBody>
                  <a:tcPr marT="91425" marB="91425" marR="91425" marL="91425"/>
                </a:tc>
                <a:tc hMerge="1"/>
                <a:tc hMerge="1"/>
              </a:tr>
              <a:tr h="110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book_id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author_id</a:t>
                      </a: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</a:t>
                      </a: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</a:t>
                      </a: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solidFill>
                      <a:srgbClr val="ED197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solidFill>
                      <a:srgbClr val="ED197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solidFill>
                      <a:srgbClr val="ED197B"/>
                    </a:solidFill>
                  </a:tcPr>
                </a:tc>
              </a:tr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T="91425" marB="91425" marR="91425" marL="91425">
                    <a:solidFill>
                      <a:srgbClr val="ED197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solidFill>
                      <a:srgbClr val="ED197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solidFill>
                      <a:srgbClr val="ED197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2" name="Shape 372"/>
          <p:cNvGraphicFramePr/>
          <p:nvPr/>
        </p:nvGraphicFramePr>
        <p:xfrm>
          <a:off x="6288550" y="259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{D169FDCE-3A45-4C63-B7EA-F7447E7D9822}</a:tableStyleId>
              </a:tblPr>
              <a:tblGrid>
                <a:gridCol w="572300"/>
                <a:gridCol w="1763400"/>
              </a:tblGrid>
              <a:tr h="2907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authors</a:t>
                      </a:r>
                    </a:p>
                  </a:txBody>
                  <a:tcPr marT="91425" marB="91425" marR="91425" marL="91425"/>
                </a:tc>
                <a:tc hMerge="1"/>
              </a:tr>
              <a:tr h="110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name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Andy Weir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N. K. Jemisin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Obie Fernandez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Kevin Faustino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</a:t>
            </a:r>
            <a:r>
              <a:rPr lang="en">
                <a:solidFill>
                  <a:srgbClr val="FFFFFF"/>
                </a:solidFill>
                <a:highlight>
                  <a:srgbClr val="ED197B"/>
                </a:highlight>
              </a:rPr>
              <a:t>ActiveRecord</a:t>
            </a:r>
            <a:r>
              <a:rPr lang="en"/>
              <a:t>?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“Active Record” is a design pattern.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rgbClr val="FFFFFF"/>
                </a:solidFill>
                <a:highlight>
                  <a:srgbClr val="ED197B"/>
                </a:highlight>
              </a:rPr>
              <a:t>ActiveRecord</a:t>
            </a:r>
            <a:r>
              <a:rPr lang="en"/>
              <a:t> is a library.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It brings Object Oriented Programming into your project’s database.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The ActiveRecord library is </a:t>
            </a:r>
            <a:r>
              <a:rPr i="1" lang="en"/>
              <a:t>really big</a:t>
            </a: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26" name="Shape 126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27" name="Shape 127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Querying Many-to-Many</a:t>
            </a:r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book = Book.find(4)</a:t>
            </a:r>
          </a:p>
        </p:txBody>
      </p:sp>
      <p:sp>
        <p:nvSpPr>
          <p:cNvPr id="379" name="Shape 379"/>
          <p:cNvSpPr txBox="1"/>
          <p:nvPr>
            <p:ph idx="2" type="body"/>
          </p:nvPr>
        </p:nvSpPr>
        <p:spPr>
          <a:xfrm>
            <a:off x="3834911" y="1651075"/>
            <a:ext cx="2334000" cy="3122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book_authors = book.book_authors</a:t>
            </a:r>
          </a:p>
        </p:txBody>
      </p:sp>
      <p:sp>
        <p:nvSpPr>
          <p:cNvPr id="380" name="Shape 380"/>
          <p:cNvSpPr txBox="1"/>
          <p:nvPr>
            <p:ph idx="3" type="body"/>
          </p:nvPr>
        </p:nvSpPr>
        <p:spPr>
          <a:xfrm>
            <a:off x="6288573" y="1651075"/>
            <a:ext cx="2333999" cy="3122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authors = book.authors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81" name="Shape 381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382" name="Shape 382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386" name="Shape 386"/>
          <p:cNvGraphicFramePr/>
          <p:nvPr/>
        </p:nvGraphicFramePr>
        <p:xfrm>
          <a:off x="1381250" y="240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{D169FDCE-3A45-4C63-B7EA-F7447E7D9822}</a:tableStyleId>
              </a:tblPr>
              <a:tblGrid>
                <a:gridCol w="489800"/>
                <a:gridCol w="1838725"/>
              </a:tblGrid>
              <a:tr h="2907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books</a:t>
                      </a:r>
                    </a:p>
                  </a:txBody>
                  <a:tcPr marT="91425" marB="91425" marR="91425" marL="91425"/>
                </a:tc>
                <a:tc hMerge="1"/>
              </a:tr>
              <a:tr h="110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name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Martian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Hundred Thousand Kingdoms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Fifth Season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solidFill>
                      <a:srgbClr val="ED197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The Rails 4 Way</a:t>
                      </a:r>
                    </a:p>
                  </a:txBody>
                  <a:tcPr marT="91425" marB="91425" marR="91425" marL="91425">
                    <a:solidFill>
                      <a:srgbClr val="ED197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7" name="Shape 387"/>
          <p:cNvGraphicFramePr/>
          <p:nvPr/>
        </p:nvGraphicFramePr>
        <p:xfrm>
          <a:off x="3834900" y="221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{D169FDCE-3A45-4C63-B7EA-F7447E7D9822}</a:tableStyleId>
              </a:tblPr>
              <a:tblGrid>
                <a:gridCol w="468325"/>
                <a:gridCol w="974475"/>
                <a:gridCol w="891025"/>
              </a:tblGrid>
              <a:tr h="290775"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books_authors</a:t>
                      </a:r>
                    </a:p>
                  </a:txBody>
                  <a:tcPr marT="91425" marB="91425" marR="91425" marL="91425"/>
                </a:tc>
                <a:tc hMerge="1"/>
                <a:tc hMerge="1"/>
              </a:tr>
              <a:tr h="110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book_id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author_id</a:t>
                      </a: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</a:t>
                      </a: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</a:t>
                      </a: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solidFill>
                      <a:srgbClr val="ED197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solidFill>
                      <a:srgbClr val="ED197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solidFill>
                      <a:srgbClr val="ED197B"/>
                    </a:solidFill>
                  </a:tcPr>
                </a:tc>
              </a:tr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T="91425" marB="91425" marR="91425" marL="91425">
                    <a:solidFill>
                      <a:srgbClr val="ED197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solidFill>
                      <a:srgbClr val="ED197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solidFill>
                      <a:srgbClr val="ED197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8" name="Shape 388"/>
          <p:cNvGraphicFramePr/>
          <p:nvPr/>
        </p:nvGraphicFramePr>
        <p:xfrm>
          <a:off x="6288550" y="259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{D169FDCE-3A45-4C63-B7EA-F7447E7D9822}</a:tableStyleId>
              </a:tblPr>
              <a:tblGrid>
                <a:gridCol w="572300"/>
                <a:gridCol w="1763400"/>
              </a:tblGrid>
              <a:tr h="2907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authors</a:t>
                      </a:r>
                    </a:p>
                  </a:txBody>
                  <a:tcPr marT="91425" marB="91425" marR="91425" marL="91425"/>
                </a:tc>
                <a:tc hMerge="1"/>
              </a:tr>
              <a:tr h="110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name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Andy Weir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N. K. Jemisin</a:t>
                      </a:r>
                    </a:p>
                  </a:txBody>
                  <a:tcPr marT="91425" marB="91425" marR="91425" marL="91425"/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solidFill>
                      <a:srgbClr val="ED197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Obie Fernandez</a:t>
                      </a:r>
                    </a:p>
                  </a:txBody>
                  <a:tcPr marT="91425" marB="91425" marR="91425" marL="91425">
                    <a:solidFill>
                      <a:srgbClr val="ED197B"/>
                    </a:solidFill>
                  </a:tcPr>
                </a:tc>
              </a:tr>
              <a:tr h="2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solidFill>
                      <a:srgbClr val="ED197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Kevin Faustino</a:t>
                      </a:r>
                    </a:p>
                  </a:txBody>
                  <a:tcPr marT="91425" marB="91425" marR="91425" marL="91425">
                    <a:solidFill>
                      <a:srgbClr val="ED197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Other AR Associations</a:t>
            </a:r>
          </a:p>
        </p:txBody>
      </p:sp>
      <p:grpSp>
        <p:nvGrpSpPr>
          <p:cNvPr id="394" name="Shape 394"/>
          <p:cNvGrpSpPr/>
          <p:nvPr/>
        </p:nvGrpSpPr>
        <p:grpSpPr>
          <a:xfrm>
            <a:off x="852829" y="980278"/>
            <a:ext cx="320377" cy="320377"/>
            <a:chOff x="2623275" y="2333250"/>
            <a:chExt cx="381175" cy="381175"/>
          </a:xfrm>
        </p:grpSpPr>
        <p:sp>
          <p:nvSpPr>
            <p:cNvPr id="395" name="Shape 395"/>
            <p:cNvSpPr/>
            <p:nvPr/>
          </p:nvSpPr>
          <p:spPr>
            <a:xfrm>
              <a:off x="2623275" y="2333250"/>
              <a:ext cx="381175" cy="381175"/>
            </a:xfrm>
            <a:custGeom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2869875" y="2503125"/>
              <a:ext cx="43875" cy="47525"/>
            </a:xfrm>
            <a:custGeom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2714000" y="2503125"/>
              <a:ext cx="43875" cy="47525"/>
            </a:xfrm>
            <a:custGeom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2810200" y="2595675"/>
              <a:ext cx="99875" cy="31075"/>
            </a:xfrm>
            <a:custGeom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Shape 399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h</a:t>
            </a:r>
            <a:r>
              <a:rPr lang="en"/>
              <a:t>as_one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has_and_belongs_to_many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These are usually not necessary, and can easily be avoided. In fact...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idx="1" type="body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[...] I must clear my conscience by stating that </a:t>
            </a:r>
            <a:r>
              <a:rPr lang="en" sz="1800">
                <a:solidFill>
                  <a:srgbClr val="FFFFFF"/>
                </a:solidFill>
                <a:highlight>
                  <a:srgbClr val="ED197B"/>
                </a:highlight>
              </a:rPr>
              <a:t>has_and_belongs_to_many</a:t>
            </a:r>
            <a:r>
              <a:rPr lang="en" sz="1800"/>
              <a:t> is practically obsolete in the minds of many Rails developers, including the authors of this book. Use </a:t>
            </a:r>
            <a:r>
              <a:rPr lang="en" sz="1800">
                <a:solidFill>
                  <a:srgbClr val="FFFFFF"/>
                </a:solidFill>
                <a:highlight>
                  <a:srgbClr val="ED197B"/>
                </a:highlight>
              </a:rPr>
              <a:t>has_many :through</a:t>
            </a:r>
            <a:r>
              <a:rPr lang="en" sz="1800"/>
              <a:t> instead and your life should be much easier.</a:t>
            </a:r>
          </a:p>
        </p:txBody>
      </p:sp>
      <p:sp>
        <p:nvSpPr>
          <p:cNvPr id="405" name="Shape 405"/>
          <p:cNvSpPr txBox="1"/>
          <p:nvPr>
            <p:ph idx="4294967295" type="body"/>
          </p:nvPr>
        </p:nvSpPr>
        <p:spPr>
          <a:xfrm>
            <a:off x="4590350" y="4527875"/>
            <a:ext cx="4313700" cy="615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Source: Obie Fernandez (The Rails 4 Way)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idx="4294967295" type="ctrTitle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chemeClr val="lt1"/>
                </a:solidFill>
                <a:highlight>
                  <a:srgbClr val="ED197B"/>
                </a:highlight>
              </a:rPr>
              <a:t>Validations</a:t>
            </a:r>
          </a:p>
        </p:txBody>
      </p:sp>
      <p:sp>
        <p:nvSpPr>
          <p:cNvPr id="411" name="Shape 411"/>
          <p:cNvSpPr txBox="1"/>
          <p:nvPr>
            <p:ph idx="4294967295" type="subTitle"/>
          </p:nvPr>
        </p:nvSpPr>
        <p:spPr>
          <a:xfrm>
            <a:off x="1951575" y="3792554"/>
            <a:ext cx="52410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Keep garbage out of your database</a:t>
            </a:r>
          </a:p>
        </p:txBody>
      </p:sp>
      <p:cxnSp>
        <p:nvCxnSpPr>
          <p:cNvPr id="412" name="Shape 412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13" name="Shape 413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37BE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mol_Peridot_by_Lenhi.png" id="414" name="Shape 414"/>
          <p:cNvPicPr preferRelativeResize="0"/>
          <p:nvPr/>
        </p:nvPicPr>
        <p:blipFill rotWithShape="1">
          <a:blip r:embed="rId3">
            <a:alphaModFix/>
          </a:blip>
          <a:srcRect b="3288" l="-40777" r="-40777" t="1401"/>
          <a:stretch/>
        </p:blipFill>
        <p:spPr>
          <a:xfrm>
            <a:off x="3470200" y="566925"/>
            <a:ext cx="2203500" cy="2203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/>
        </p:nvSpPr>
        <p:spPr>
          <a:xfrm>
            <a:off x="4233175" y="2118600"/>
            <a:ext cx="900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highlight>
                  <a:srgbClr val="ED197B"/>
                </a:highlight>
              </a:rPr>
              <a:t>!=</a:t>
            </a:r>
          </a:p>
        </p:txBody>
      </p:sp>
      <p:pic>
        <p:nvPicPr>
          <p:cNvPr descr="1465322026_Streamline-77.png"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3525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65322036_Streamline-70.png" id="421" name="Shape 4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600" y="13525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ActiveRecord - </a:t>
            </a:r>
            <a:r>
              <a:rPr lang="en">
                <a:solidFill>
                  <a:srgbClr val="FFFFFF"/>
                </a:solidFill>
                <a:highlight>
                  <a:srgbClr val="ED197B"/>
                </a:highlight>
              </a:rPr>
              <a:t>Validations</a:t>
            </a:r>
          </a:p>
        </p:txBody>
      </p:sp>
      <p:grpSp>
        <p:nvGrpSpPr>
          <p:cNvPr id="427" name="Shape 427"/>
          <p:cNvGrpSpPr/>
          <p:nvPr/>
        </p:nvGrpSpPr>
        <p:grpSpPr>
          <a:xfrm>
            <a:off x="881927" y="978440"/>
            <a:ext cx="273180" cy="324056"/>
            <a:chOff x="4630125" y="278900"/>
            <a:chExt cx="400675" cy="456675"/>
          </a:xfrm>
        </p:grpSpPr>
        <p:sp>
          <p:nvSpPr>
            <p:cNvPr id="428" name="Shape 428"/>
            <p:cNvSpPr/>
            <p:nvPr/>
          </p:nvSpPr>
          <p:spPr>
            <a:xfrm>
              <a:off x="4659350" y="328825"/>
              <a:ext cx="371450" cy="96850"/>
            </a:xfrm>
            <a:custGeom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4630125" y="452425"/>
              <a:ext cx="371450" cy="96850"/>
            </a:xfrm>
            <a:custGeom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4808525" y="278900"/>
              <a:ext cx="43875" cy="49950"/>
            </a:xfrm>
            <a:custGeom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4808525" y="549250"/>
              <a:ext cx="43875" cy="186325"/>
            </a:xfrm>
            <a:custGeom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Shape 432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Are triggered when an ActiveRecord object is saved to the database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Are triggered when an AR object is moved from volatile memory (RAM) to non-volatile memory (persistent storage)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Allow us to verify the presence, uniqueness, as well as the format of information which will be written to the database.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ActiveRecord - </a:t>
            </a:r>
            <a:r>
              <a:rPr lang="en">
                <a:solidFill>
                  <a:srgbClr val="FFFFFF"/>
                </a:solidFill>
                <a:highlight>
                  <a:srgbClr val="ED197B"/>
                </a:highlight>
              </a:rPr>
              <a:t>Validations</a:t>
            </a:r>
          </a:p>
        </p:txBody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881925" y="1345970"/>
            <a:ext cx="68097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1"/>
                </a:solidFill>
              </a:rPr>
              <a:t>Types of validations...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1"/>
                </a:solidFill>
              </a:rPr>
              <a:t>presence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1"/>
                </a:solidFill>
              </a:rPr>
              <a:t>absence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1"/>
                </a:solidFill>
              </a:rPr>
              <a:t>uniqueness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1"/>
                </a:solidFill>
              </a:rPr>
              <a:t>numericality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1"/>
                </a:solidFill>
              </a:rPr>
              <a:t>format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1"/>
                </a:solidFill>
              </a:rPr>
              <a:t>inclusion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1"/>
                </a:solidFill>
              </a:rPr>
              <a:t>… and many more!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Read about validations @ </a:t>
            </a:r>
            <a:r>
              <a:rPr lang="en" sz="1800">
                <a:solidFill>
                  <a:srgbClr val="FFFFFF"/>
                </a:solidFill>
                <a:highlight>
                  <a:srgbClr val="ED197B"/>
                </a:highlight>
              </a:rPr>
              <a:t>guides.rubyonrails.org</a:t>
            </a:r>
          </a:p>
        </p:txBody>
      </p:sp>
      <p:grpSp>
        <p:nvGrpSpPr>
          <p:cNvPr id="439" name="Shape 439"/>
          <p:cNvGrpSpPr/>
          <p:nvPr/>
        </p:nvGrpSpPr>
        <p:grpSpPr>
          <a:xfrm>
            <a:off x="881927" y="978440"/>
            <a:ext cx="273180" cy="324056"/>
            <a:chOff x="4630125" y="278900"/>
            <a:chExt cx="400675" cy="456675"/>
          </a:xfrm>
        </p:grpSpPr>
        <p:sp>
          <p:nvSpPr>
            <p:cNvPr id="440" name="Shape 440"/>
            <p:cNvSpPr/>
            <p:nvPr/>
          </p:nvSpPr>
          <p:spPr>
            <a:xfrm>
              <a:off x="4659350" y="328825"/>
              <a:ext cx="371450" cy="96850"/>
            </a:xfrm>
            <a:custGeom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4630125" y="452425"/>
              <a:ext cx="371450" cy="96850"/>
            </a:xfrm>
            <a:custGeom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4808525" y="278900"/>
              <a:ext cx="43875" cy="49950"/>
            </a:xfrm>
            <a:custGeom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4808525" y="549250"/>
              <a:ext cx="43875" cy="186325"/>
            </a:xfrm>
            <a:custGeom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idx="1" type="body"/>
          </p:nvPr>
        </p:nvSpPr>
        <p:spPr>
          <a:xfrm>
            <a:off x="881925" y="1314125"/>
            <a:ext cx="7752600" cy="103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1"/>
                </a:solidFill>
              </a:rPr>
              <a:t>Indicates that a value </a:t>
            </a:r>
            <a:r>
              <a:rPr lang="en" sz="1800" u="sng">
                <a:solidFill>
                  <a:schemeClr val="dk1"/>
                </a:solidFill>
              </a:rPr>
              <a:t>must be present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ED197B"/>
              </a:highlight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1000125" y="3027537"/>
            <a:ext cx="44505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0" name="Shape 450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 Validations - </a:t>
            </a:r>
            <a:r>
              <a:rPr lang="en">
                <a:solidFill>
                  <a:srgbClr val="FFFFFF"/>
                </a:solidFill>
                <a:highlight>
                  <a:srgbClr val="ED197B"/>
                </a:highlight>
              </a:rPr>
              <a:t>presence</a:t>
            </a:r>
            <a:r>
              <a:rPr lang="en"/>
              <a:t> 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x="881925" y="1817837"/>
            <a:ext cx="44505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app/models/person.rb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class Person &lt; ActiveRecord::Base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validates :name, presence: true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db/migrate/YYYYMMDDHHMMSS_create_people.rb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CreatePeople &lt; ActiveRecord::Migration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def change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create_table :people do |table|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table.string :name, </a:t>
            </a: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null: false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end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end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7495425" y="3412450"/>
            <a:ext cx="1139100" cy="1139100"/>
          </a:xfrm>
          <a:prstGeom prst="ellipse">
            <a:avLst/>
          </a:prstGeom>
          <a:solidFill>
            <a:srgbClr val="37BE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okBeckyItsLapis.png" id="453" name="Shape 453"/>
          <p:cNvPicPr preferRelativeResize="0"/>
          <p:nvPr/>
        </p:nvPicPr>
        <p:blipFill rotWithShape="1">
          <a:blip r:embed="rId3">
            <a:alphaModFix/>
          </a:blip>
          <a:srcRect b="22209" l="0" r="0" t="-14520"/>
          <a:stretch/>
        </p:blipFill>
        <p:spPr>
          <a:xfrm>
            <a:off x="7495400" y="3412425"/>
            <a:ext cx="1139100" cy="1139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249375" y="1431050"/>
            <a:ext cx="86961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w/o model validation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[1] pry(main)&gt; </a:t>
            </a: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person = Person.create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=&gt; ActiveRecord::StatementInvalid: PG::NotNullViolation: ERROR:  null value in column "name" violates not-null constraint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w/ model validation for presence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[1] pry(main)&gt; </a:t>
            </a: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person = Person.create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=&gt; #&lt;Person:0x007fa74cb44128 id: nil, name: nil, created_at: nil, updated_at: nil&gt;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[2] pry(main)&gt; </a:t>
            </a: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person.errors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=&gt; #&lt;ActiveModel::Errors:0x007fa74cb3f4c0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@base=#&lt;Person:0x007fa74cb44128 id: nil, name: nil, created_at: nil, updated_at: nil&gt;,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@messages={:name=&gt;["can't be blank"]}&gt;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[3] pry(main)&gt; </a:t>
            </a: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person.errors.full_messages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=&gt; ["Name can't be blank"]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9" name="Shape 459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 Validations - </a:t>
            </a:r>
            <a:r>
              <a:rPr lang="en">
                <a:solidFill>
                  <a:srgbClr val="FFFFFF"/>
                </a:solidFill>
                <a:highlight>
                  <a:srgbClr val="ED197B"/>
                </a:highlight>
              </a:rPr>
              <a:t>presence</a:t>
            </a:r>
            <a:r>
              <a:rPr lang="en"/>
              <a:t> </a:t>
            </a:r>
          </a:p>
        </p:txBody>
      </p:sp>
      <p:grpSp>
        <p:nvGrpSpPr>
          <p:cNvPr id="460" name="Shape 460"/>
          <p:cNvGrpSpPr/>
          <p:nvPr/>
        </p:nvGrpSpPr>
        <p:grpSpPr>
          <a:xfrm>
            <a:off x="881927" y="978440"/>
            <a:ext cx="273180" cy="324056"/>
            <a:chOff x="4630125" y="278900"/>
            <a:chExt cx="400675" cy="456675"/>
          </a:xfrm>
        </p:grpSpPr>
        <p:sp>
          <p:nvSpPr>
            <p:cNvPr id="461" name="Shape 461"/>
            <p:cNvSpPr/>
            <p:nvPr/>
          </p:nvSpPr>
          <p:spPr>
            <a:xfrm>
              <a:off x="4659350" y="328825"/>
              <a:ext cx="371450" cy="96850"/>
            </a:xfrm>
            <a:custGeom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4630125" y="452425"/>
              <a:ext cx="371450" cy="96850"/>
            </a:xfrm>
            <a:custGeom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4808525" y="278900"/>
              <a:ext cx="43875" cy="49950"/>
            </a:xfrm>
            <a:custGeom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4808525" y="549250"/>
              <a:ext cx="43875" cy="186325"/>
            </a:xfrm>
            <a:custGeom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idx="1" type="body"/>
          </p:nvPr>
        </p:nvSpPr>
        <p:spPr>
          <a:xfrm>
            <a:off x="881925" y="1314125"/>
            <a:ext cx="7752600" cy="103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1"/>
                </a:solidFill>
              </a:rPr>
              <a:t>Indicates that a value </a:t>
            </a:r>
            <a:r>
              <a:rPr lang="en" sz="1800" u="sng">
                <a:solidFill>
                  <a:schemeClr val="dk1"/>
                </a:solidFill>
              </a:rPr>
              <a:t>must be unique</a:t>
            </a:r>
            <a:r>
              <a:rPr lang="en" sz="1800">
                <a:solidFill>
                  <a:schemeClr val="dk1"/>
                </a:solidFill>
              </a:rPr>
              <a:t> for all records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ED197B"/>
              </a:highlight>
            </a:endParaRPr>
          </a:p>
        </p:txBody>
      </p:sp>
      <p:sp>
        <p:nvSpPr>
          <p:cNvPr id="470" name="Shape 470"/>
          <p:cNvSpPr txBox="1"/>
          <p:nvPr/>
        </p:nvSpPr>
        <p:spPr>
          <a:xfrm>
            <a:off x="1000125" y="3027537"/>
            <a:ext cx="44505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1" name="Shape 471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 Validations - </a:t>
            </a:r>
            <a:r>
              <a:rPr lang="en">
                <a:solidFill>
                  <a:srgbClr val="FFFFFF"/>
                </a:solidFill>
                <a:highlight>
                  <a:srgbClr val="ED197B"/>
                </a:highlight>
              </a:rPr>
              <a:t>uniqueness</a:t>
            </a:r>
            <a:r>
              <a:rPr lang="en"/>
              <a:t> </a:t>
            </a:r>
          </a:p>
        </p:txBody>
      </p:sp>
      <p:grpSp>
        <p:nvGrpSpPr>
          <p:cNvPr id="472" name="Shape 472"/>
          <p:cNvGrpSpPr/>
          <p:nvPr/>
        </p:nvGrpSpPr>
        <p:grpSpPr>
          <a:xfrm>
            <a:off x="881927" y="978440"/>
            <a:ext cx="273180" cy="324056"/>
            <a:chOff x="4630125" y="278900"/>
            <a:chExt cx="400675" cy="456675"/>
          </a:xfrm>
        </p:grpSpPr>
        <p:sp>
          <p:nvSpPr>
            <p:cNvPr id="473" name="Shape 473"/>
            <p:cNvSpPr/>
            <p:nvPr/>
          </p:nvSpPr>
          <p:spPr>
            <a:xfrm>
              <a:off x="4659350" y="328825"/>
              <a:ext cx="371450" cy="96850"/>
            </a:xfrm>
            <a:custGeom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4630125" y="452425"/>
              <a:ext cx="371450" cy="96850"/>
            </a:xfrm>
            <a:custGeom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4808525" y="278900"/>
              <a:ext cx="43875" cy="49950"/>
            </a:xfrm>
            <a:custGeom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4808525" y="549250"/>
              <a:ext cx="43875" cy="186325"/>
            </a:xfrm>
            <a:custGeom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Shape 477"/>
          <p:cNvSpPr txBox="1"/>
          <p:nvPr/>
        </p:nvSpPr>
        <p:spPr>
          <a:xfrm>
            <a:off x="881925" y="1817850"/>
            <a:ext cx="67488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app/models/author.rb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Author &lt; ActiveRecord::Base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validates :name, uniqueness: true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db/migrate/YYYYMMDDHHMMSS_add_unique_index_for_author_names.rb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AddUniqueIndexForAuthorNames &lt; ActiveRecord::Migration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def change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    add_index :authors, :name, unique: true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end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95425" y="3412450"/>
            <a:ext cx="1139100" cy="1139100"/>
          </a:xfrm>
          <a:prstGeom prst="ellipse">
            <a:avLst/>
          </a:prstGeom>
          <a:solidFill>
            <a:srgbClr val="37BE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Jfek_New_Gen.png" id="479" name="Shape 479"/>
          <p:cNvPicPr preferRelativeResize="0"/>
          <p:nvPr/>
        </p:nvPicPr>
        <p:blipFill rotWithShape="1">
          <a:blip r:embed="rId3">
            <a:alphaModFix/>
          </a:blip>
          <a:srcRect b="27246" l="0" r="0" t="0"/>
          <a:stretch/>
        </p:blipFill>
        <p:spPr>
          <a:xfrm>
            <a:off x="7495400" y="3412425"/>
            <a:ext cx="1139100" cy="1139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4294967295" type="ctrTitle"/>
          </p:nvPr>
        </p:nvSpPr>
        <p:spPr>
          <a:xfrm>
            <a:off x="685800" y="343200"/>
            <a:ext cx="3747300" cy="894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highlight>
                  <a:srgbClr val="ED197B"/>
                </a:highlight>
              </a:rPr>
              <a:t>ActiveRecord</a:t>
            </a:r>
          </a:p>
        </p:txBody>
      </p:sp>
      <p:sp>
        <p:nvSpPr>
          <p:cNvPr id="136" name="Shape 136"/>
          <p:cNvSpPr txBox="1"/>
          <p:nvPr>
            <p:ph idx="4294967295" type="subTitle"/>
          </p:nvPr>
        </p:nvSpPr>
        <p:spPr>
          <a:xfrm>
            <a:off x="685800" y="954100"/>
            <a:ext cx="3747300" cy="46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According to CLOC</a:t>
            </a:r>
          </a:p>
        </p:txBody>
      </p:sp>
      <p:sp>
        <p:nvSpPr>
          <p:cNvPr id="137" name="Shape 137"/>
          <p:cNvSpPr txBox="1"/>
          <p:nvPr>
            <p:ph idx="4294967295" type="ctrTitle"/>
          </p:nvPr>
        </p:nvSpPr>
        <p:spPr>
          <a:xfrm>
            <a:off x="685800" y="2972100"/>
            <a:ext cx="3747300" cy="894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659</a:t>
            </a:r>
          </a:p>
        </p:txBody>
      </p:sp>
      <p:sp>
        <p:nvSpPr>
          <p:cNvPr id="138" name="Shape 138"/>
          <p:cNvSpPr txBox="1"/>
          <p:nvPr>
            <p:ph idx="4294967295" type="subTitle"/>
          </p:nvPr>
        </p:nvSpPr>
        <p:spPr>
          <a:xfrm>
            <a:off x="685800" y="3583000"/>
            <a:ext cx="3747300" cy="46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Ruby Code Files</a:t>
            </a:r>
          </a:p>
        </p:txBody>
      </p:sp>
      <p:sp>
        <p:nvSpPr>
          <p:cNvPr id="139" name="Shape 139"/>
          <p:cNvSpPr txBox="1"/>
          <p:nvPr>
            <p:ph idx="4294967295" type="ctrTitle"/>
          </p:nvPr>
        </p:nvSpPr>
        <p:spPr>
          <a:xfrm>
            <a:off x="685800" y="1657650"/>
            <a:ext cx="3747300" cy="894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72,824</a:t>
            </a:r>
          </a:p>
        </p:txBody>
      </p:sp>
      <p:sp>
        <p:nvSpPr>
          <p:cNvPr id="140" name="Shape 140"/>
          <p:cNvSpPr txBox="1"/>
          <p:nvPr>
            <p:ph idx="4294967295" type="subTitle"/>
          </p:nvPr>
        </p:nvSpPr>
        <p:spPr>
          <a:xfrm>
            <a:off x="685800" y="2268550"/>
            <a:ext cx="3747300" cy="46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Lines of Ruby Code</a:t>
            </a:r>
          </a:p>
        </p:txBody>
      </p:sp>
      <p:grpSp>
        <p:nvGrpSpPr>
          <p:cNvPr id="141" name="Shape 141"/>
          <p:cNvGrpSpPr/>
          <p:nvPr/>
        </p:nvGrpSpPr>
        <p:grpSpPr>
          <a:xfrm>
            <a:off x="4433047" y="4413424"/>
            <a:ext cx="277858" cy="201655"/>
            <a:chOff x="3932350" y="3714775"/>
            <a:chExt cx="439650" cy="319075"/>
          </a:xfrm>
        </p:grpSpPr>
        <p:sp>
          <p:nvSpPr>
            <p:cNvPr id="142" name="Shape 142"/>
            <p:cNvSpPr/>
            <p:nvPr/>
          </p:nvSpPr>
          <p:spPr>
            <a:xfrm>
              <a:off x="3932350" y="3714775"/>
              <a:ext cx="439650" cy="319075"/>
            </a:xfrm>
            <a:custGeom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3970100" y="3862750"/>
              <a:ext cx="77350" cy="132750"/>
            </a:xfrm>
            <a:custGeom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4278800" y="3862750"/>
              <a:ext cx="77350" cy="132750"/>
            </a:xfrm>
            <a:custGeom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4073000" y="3716600"/>
              <a:ext cx="77350" cy="278900"/>
            </a:xfrm>
            <a:custGeom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4175900" y="3787250"/>
              <a:ext cx="77350" cy="208250"/>
            </a:xfrm>
            <a:custGeom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Shape 147"/>
          <p:cNvSpPr txBox="1"/>
          <p:nvPr>
            <p:ph idx="4294967295" type="ctrTitle"/>
          </p:nvPr>
        </p:nvSpPr>
        <p:spPr>
          <a:xfrm>
            <a:off x="4710900" y="343200"/>
            <a:ext cx="4025100" cy="894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highlight>
                  <a:srgbClr val="ED197B"/>
                </a:highlight>
              </a:rPr>
              <a:t>Sinatra</a:t>
            </a:r>
          </a:p>
        </p:txBody>
      </p:sp>
      <p:sp>
        <p:nvSpPr>
          <p:cNvPr id="148" name="Shape 148"/>
          <p:cNvSpPr txBox="1"/>
          <p:nvPr>
            <p:ph idx="4294967295" type="subTitle"/>
          </p:nvPr>
        </p:nvSpPr>
        <p:spPr>
          <a:xfrm>
            <a:off x="4710900" y="954100"/>
            <a:ext cx="4025100" cy="46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According to CLOC</a:t>
            </a:r>
          </a:p>
        </p:txBody>
      </p:sp>
      <p:sp>
        <p:nvSpPr>
          <p:cNvPr id="149" name="Shape 149"/>
          <p:cNvSpPr txBox="1"/>
          <p:nvPr>
            <p:ph idx="4294967295" type="ctrTitle"/>
          </p:nvPr>
        </p:nvSpPr>
        <p:spPr>
          <a:xfrm>
            <a:off x="4710900" y="2972100"/>
            <a:ext cx="4025100" cy="894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140</a:t>
            </a:r>
          </a:p>
        </p:txBody>
      </p:sp>
      <p:sp>
        <p:nvSpPr>
          <p:cNvPr id="150" name="Shape 150"/>
          <p:cNvSpPr txBox="1"/>
          <p:nvPr>
            <p:ph idx="4294967295" type="subTitle"/>
          </p:nvPr>
        </p:nvSpPr>
        <p:spPr>
          <a:xfrm>
            <a:off x="4710900" y="3583000"/>
            <a:ext cx="4025100" cy="46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Ruby Code Files</a:t>
            </a:r>
          </a:p>
        </p:txBody>
      </p:sp>
      <p:sp>
        <p:nvSpPr>
          <p:cNvPr id="151" name="Shape 151"/>
          <p:cNvSpPr txBox="1"/>
          <p:nvPr>
            <p:ph idx="4294967295" type="ctrTitle"/>
          </p:nvPr>
        </p:nvSpPr>
        <p:spPr>
          <a:xfrm>
            <a:off x="4710900" y="1657650"/>
            <a:ext cx="4025100" cy="894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16,299</a:t>
            </a:r>
          </a:p>
        </p:txBody>
      </p:sp>
      <p:sp>
        <p:nvSpPr>
          <p:cNvPr id="152" name="Shape 152"/>
          <p:cNvSpPr txBox="1"/>
          <p:nvPr>
            <p:ph idx="4294967295" type="subTitle"/>
          </p:nvPr>
        </p:nvSpPr>
        <p:spPr>
          <a:xfrm>
            <a:off x="4710900" y="2268550"/>
            <a:ext cx="4025100" cy="46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Lines of Ruby Code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/>
        </p:nvSpPr>
        <p:spPr>
          <a:xfrm>
            <a:off x="249375" y="1431050"/>
            <a:ext cx="86961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w/ model validation for uniqueness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[1] pry(main)&gt; </a:t>
            </a: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king = Author.create(name: "Stephen King")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=&gt; #&lt;Author:0x007f9c6ca91e00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id: 1,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name: "Stephen King",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created_at: 2016-06-07 14:24:06 UTC,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updated_at: 2016-06-07 14:24:06 UTC&gt;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[2] pry(main)&gt; </a:t>
            </a: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king_again = Author.create(name: "Stephen King")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=&gt; #&lt;Author:0x007f9c6b1aa1f8 id: nil, name: "Stephen King", created_at: nil, updated_at: nil&gt;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[3] pry(main)&gt; </a:t>
            </a: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king_again.errors.full_messages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=&gt; ["Name has already been taken"]</a:t>
            </a:r>
          </a:p>
        </p:txBody>
      </p:sp>
      <p:sp>
        <p:nvSpPr>
          <p:cNvPr id="485" name="Shape 485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 Validations - </a:t>
            </a:r>
            <a:r>
              <a:rPr lang="en">
                <a:solidFill>
                  <a:srgbClr val="FFFFFF"/>
                </a:solidFill>
                <a:highlight>
                  <a:srgbClr val="ED197B"/>
                </a:highlight>
              </a:rPr>
              <a:t>uniqueness</a:t>
            </a:r>
            <a:r>
              <a:rPr lang="en"/>
              <a:t> </a:t>
            </a:r>
          </a:p>
        </p:txBody>
      </p:sp>
      <p:grpSp>
        <p:nvGrpSpPr>
          <p:cNvPr id="486" name="Shape 486"/>
          <p:cNvGrpSpPr/>
          <p:nvPr/>
        </p:nvGrpSpPr>
        <p:grpSpPr>
          <a:xfrm>
            <a:off x="881927" y="978440"/>
            <a:ext cx="273180" cy="324056"/>
            <a:chOff x="4630125" y="278900"/>
            <a:chExt cx="400675" cy="456675"/>
          </a:xfrm>
        </p:grpSpPr>
        <p:sp>
          <p:nvSpPr>
            <p:cNvPr id="487" name="Shape 487"/>
            <p:cNvSpPr/>
            <p:nvPr/>
          </p:nvSpPr>
          <p:spPr>
            <a:xfrm>
              <a:off x="4659350" y="328825"/>
              <a:ext cx="371450" cy="96850"/>
            </a:xfrm>
            <a:custGeom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4630125" y="452425"/>
              <a:ext cx="371450" cy="96850"/>
            </a:xfrm>
            <a:custGeom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4808525" y="278900"/>
              <a:ext cx="43875" cy="49950"/>
            </a:xfrm>
            <a:custGeom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4808525" y="549250"/>
              <a:ext cx="43875" cy="186325"/>
            </a:xfrm>
            <a:custGeom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881925" y="1314125"/>
            <a:ext cx="7752600" cy="103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1"/>
                </a:solidFill>
              </a:rPr>
              <a:t>Indicates that a value </a:t>
            </a:r>
            <a:r>
              <a:rPr lang="en" sz="1800" u="sng">
                <a:solidFill>
                  <a:schemeClr val="dk1"/>
                </a:solidFill>
              </a:rPr>
              <a:t>must be a number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ED197B"/>
              </a:highlight>
            </a:endParaRPr>
          </a:p>
        </p:txBody>
      </p:sp>
      <p:sp>
        <p:nvSpPr>
          <p:cNvPr id="496" name="Shape 496"/>
          <p:cNvSpPr txBox="1"/>
          <p:nvPr/>
        </p:nvSpPr>
        <p:spPr>
          <a:xfrm>
            <a:off x="1000125" y="3027537"/>
            <a:ext cx="44505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7" name="Shape 497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 Validations - </a:t>
            </a:r>
            <a:r>
              <a:rPr lang="en">
                <a:solidFill>
                  <a:srgbClr val="FFFFFF"/>
                </a:solidFill>
                <a:highlight>
                  <a:srgbClr val="ED197B"/>
                </a:highlight>
              </a:rPr>
              <a:t>numericality</a:t>
            </a:r>
            <a:r>
              <a:rPr lang="en"/>
              <a:t> </a:t>
            </a:r>
          </a:p>
        </p:txBody>
      </p:sp>
      <p:grpSp>
        <p:nvGrpSpPr>
          <p:cNvPr id="498" name="Shape 498"/>
          <p:cNvGrpSpPr/>
          <p:nvPr/>
        </p:nvGrpSpPr>
        <p:grpSpPr>
          <a:xfrm>
            <a:off x="881927" y="978440"/>
            <a:ext cx="273180" cy="324056"/>
            <a:chOff x="4630125" y="278900"/>
            <a:chExt cx="400675" cy="456675"/>
          </a:xfrm>
        </p:grpSpPr>
        <p:sp>
          <p:nvSpPr>
            <p:cNvPr id="499" name="Shape 499"/>
            <p:cNvSpPr/>
            <p:nvPr/>
          </p:nvSpPr>
          <p:spPr>
            <a:xfrm>
              <a:off x="4659350" y="328825"/>
              <a:ext cx="371450" cy="96850"/>
            </a:xfrm>
            <a:custGeom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4630125" y="452425"/>
              <a:ext cx="371450" cy="96850"/>
            </a:xfrm>
            <a:custGeom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4808525" y="278900"/>
              <a:ext cx="43875" cy="49950"/>
            </a:xfrm>
            <a:custGeom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4808525" y="549250"/>
              <a:ext cx="43875" cy="186325"/>
            </a:xfrm>
            <a:custGeom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03" name="Shape 503"/>
          <p:cNvSpPr txBox="1"/>
          <p:nvPr/>
        </p:nvSpPr>
        <p:spPr>
          <a:xfrm>
            <a:off x="881925" y="1817850"/>
            <a:ext cx="67488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app/models/book.rb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Book &lt; ActiveRecord::Base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validates :pages,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    numericality: { only_integer: true, greater_than: -1 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db/migrate/YYYYMMDDHHMMSS_add_pages_to_books.rb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AddPagesToBook &lt; ActiveRecord::Migration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def change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    add_column :books, :pages, :integer, default: 0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end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7495425" y="3412450"/>
            <a:ext cx="1139100" cy="1139100"/>
          </a:xfrm>
          <a:prstGeom prst="ellipse">
            <a:avLst/>
          </a:prstGeom>
          <a:solidFill>
            <a:srgbClr val="37BE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ol_Peridot_by_Lenhi.png" id="505" name="Shape 505"/>
          <p:cNvPicPr preferRelativeResize="0"/>
          <p:nvPr/>
        </p:nvPicPr>
        <p:blipFill rotWithShape="1">
          <a:blip r:embed="rId3">
            <a:alphaModFix/>
          </a:blip>
          <a:srcRect b="45265" l="0" r="0" t="0"/>
          <a:stretch/>
        </p:blipFill>
        <p:spPr>
          <a:xfrm>
            <a:off x="7495400" y="3412425"/>
            <a:ext cx="1139100" cy="1139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idx="1" type="body"/>
          </p:nvPr>
        </p:nvSpPr>
        <p:spPr>
          <a:xfrm>
            <a:off x="881925" y="1314125"/>
            <a:ext cx="7752600" cy="103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1"/>
                </a:solidFill>
              </a:rPr>
              <a:t>Value must match the provided </a:t>
            </a:r>
            <a:r>
              <a:rPr lang="en" sz="1800" u="sng">
                <a:solidFill>
                  <a:schemeClr val="dk1"/>
                </a:solidFill>
              </a:rPr>
              <a:t>regular expression</a:t>
            </a:r>
            <a:r>
              <a:rPr lang="en" sz="1800">
                <a:solidFill>
                  <a:schemeClr val="dk1"/>
                </a:solidFill>
              </a:rPr>
              <a:t> (regex)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ED197B"/>
              </a:highlight>
            </a:endParaRPr>
          </a:p>
        </p:txBody>
      </p:sp>
      <p:sp>
        <p:nvSpPr>
          <p:cNvPr id="511" name="Shape 511"/>
          <p:cNvSpPr txBox="1"/>
          <p:nvPr/>
        </p:nvSpPr>
        <p:spPr>
          <a:xfrm>
            <a:off x="1000125" y="3027537"/>
            <a:ext cx="44505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2" name="Shape 512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 Validations - </a:t>
            </a:r>
            <a:r>
              <a:rPr lang="en">
                <a:solidFill>
                  <a:srgbClr val="FFFFFF"/>
                </a:solidFill>
                <a:highlight>
                  <a:srgbClr val="ED197B"/>
                </a:highlight>
              </a:rPr>
              <a:t>format</a:t>
            </a:r>
            <a:r>
              <a:rPr lang="en"/>
              <a:t> </a:t>
            </a:r>
          </a:p>
        </p:txBody>
      </p:sp>
      <p:grpSp>
        <p:nvGrpSpPr>
          <p:cNvPr id="513" name="Shape 513"/>
          <p:cNvGrpSpPr/>
          <p:nvPr/>
        </p:nvGrpSpPr>
        <p:grpSpPr>
          <a:xfrm>
            <a:off x="881927" y="978440"/>
            <a:ext cx="273180" cy="324056"/>
            <a:chOff x="4630125" y="278900"/>
            <a:chExt cx="400675" cy="456675"/>
          </a:xfrm>
        </p:grpSpPr>
        <p:sp>
          <p:nvSpPr>
            <p:cNvPr id="514" name="Shape 514"/>
            <p:cNvSpPr/>
            <p:nvPr/>
          </p:nvSpPr>
          <p:spPr>
            <a:xfrm>
              <a:off x="4659350" y="328825"/>
              <a:ext cx="371450" cy="96850"/>
            </a:xfrm>
            <a:custGeom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4630125" y="452425"/>
              <a:ext cx="371450" cy="96850"/>
            </a:xfrm>
            <a:custGeom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4808525" y="278900"/>
              <a:ext cx="43875" cy="49950"/>
            </a:xfrm>
            <a:custGeom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4808525" y="549250"/>
              <a:ext cx="43875" cy="186325"/>
            </a:xfrm>
            <a:custGeom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Shape 518"/>
          <p:cNvSpPr txBox="1"/>
          <p:nvPr/>
        </p:nvSpPr>
        <p:spPr>
          <a:xfrm>
            <a:off x="881925" y="1817850"/>
            <a:ext cx="67488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app/models/person.rb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Person &lt; ActiveRecord::Base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validates :email,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    format: { with: /@/, message: "must be a valid email address" 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db/migrate/YYYYMMDDHHMMSS_add_email_to_people.rb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AddPagesToBook &lt; ActiveRecord::Migration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def change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    add_column :people, :email, :string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end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7495425" y="3412450"/>
            <a:ext cx="1139100" cy="1139100"/>
          </a:xfrm>
          <a:prstGeom prst="ellipse">
            <a:avLst/>
          </a:prstGeom>
          <a:solidFill>
            <a:srgbClr val="37BE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HelmetJasperDP.png" id="520" name="Shape 520"/>
          <p:cNvPicPr preferRelativeResize="0"/>
          <p:nvPr/>
        </p:nvPicPr>
        <p:blipFill rotWithShape="1">
          <a:blip r:embed="rId3">
            <a:alphaModFix/>
          </a:blip>
          <a:srcRect b="42913" l="0" r="0" t="-9580"/>
          <a:stretch/>
        </p:blipFill>
        <p:spPr>
          <a:xfrm>
            <a:off x="7495400" y="3412425"/>
            <a:ext cx="1139100" cy="1139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Obligatory </a:t>
            </a:r>
            <a:r>
              <a:rPr lang="en">
                <a:solidFill>
                  <a:srgbClr val="FFFFFF"/>
                </a:solidFill>
                <a:highlight>
                  <a:srgbClr val="ED197B"/>
                </a:highlight>
              </a:rPr>
              <a:t>xkcd</a:t>
            </a:r>
            <a:r>
              <a:rPr lang="en"/>
              <a:t> Comic</a:t>
            </a:r>
          </a:p>
        </p:txBody>
      </p:sp>
      <p:pic>
        <p:nvPicPr>
          <p:cNvPr descr="perl_problems.png" id="526" name="Shape 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150" y="1595437"/>
            <a:ext cx="5219700" cy="1952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Shape 527"/>
          <p:cNvGrpSpPr/>
          <p:nvPr/>
        </p:nvGrpSpPr>
        <p:grpSpPr>
          <a:xfrm>
            <a:off x="837617" y="1029919"/>
            <a:ext cx="363369" cy="221114"/>
            <a:chOff x="3269900" y="3064500"/>
            <a:chExt cx="432325" cy="263075"/>
          </a:xfrm>
        </p:grpSpPr>
        <p:sp>
          <p:nvSpPr>
            <p:cNvPr id="528" name="Shape 528"/>
            <p:cNvSpPr/>
            <p:nvPr/>
          </p:nvSpPr>
          <p:spPr>
            <a:xfrm>
              <a:off x="3269900" y="3064500"/>
              <a:ext cx="432325" cy="263075"/>
            </a:xfrm>
            <a:custGeom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3445875" y="3155825"/>
              <a:ext cx="80400" cy="80400"/>
            </a:xfrm>
            <a:custGeom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3381925" y="3091900"/>
              <a:ext cx="208275" cy="208275"/>
            </a:xfrm>
            <a:custGeom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31" name="Shape 531"/>
          <p:cNvSpPr txBox="1"/>
          <p:nvPr/>
        </p:nvSpPr>
        <p:spPr>
          <a:xfrm>
            <a:off x="3754050" y="3845050"/>
            <a:ext cx="16359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xkcd.com/</a:t>
            </a:r>
            <a:r>
              <a:rPr b="1" lang="en">
                <a:solidFill>
                  <a:srgbClr val="FFFFFF"/>
                </a:solidFill>
                <a:highlight>
                  <a:srgbClr val="ED197B"/>
                </a:highlight>
                <a:latin typeface="Courier New"/>
                <a:ea typeface="Courier New"/>
                <a:cs typeface="Courier New"/>
                <a:sym typeface="Courier New"/>
              </a:rPr>
              <a:t>1171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idx="1" type="body"/>
          </p:nvPr>
        </p:nvSpPr>
        <p:spPr>
          <a:xfrm>
            <a:off x="881925" y="1314125"/>
            <a:ext cx="7752600" cy="103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1"/>
                </a:solidFill>
              </a:rPr>
              <a:t>Value must match the provided </a:t>
            </a:r>
            <a:r>
              <a:rPr lang="en" sz="1800" u="sng">
                <a:solidFill>
                  <a:schemeClr val="dk1"/>
                </a:solidFill>
              </a:rPr>
              <a:t>regular expression</a:t>
            </a:r>
            <a:r>
              <a:rPr lang="en" sz="1800">
                <a:solidFill>
                  <a:schemeClr val="dk1"/>
                </a:solidFill>
              </a:rPr>
              <a:t> (regex)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ED197B"/>
              </a:highlight>
            </a:endParaRPr>
          </a:p>
        </p:txBody>
      </p:sp>
      <p:sp>
        <p:nvSpPr>
          <p:cNvPr id="537" name="Shape 537"/>
          <p:cNvSpPr txBox="1"/>
          <p:nvPr/>
        </p:nvSpPr>
        <p:spPr>
          <a:xfrm>
            <a:off x="1000125" y="3027537"/>
            <a:ext cx="44505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8" name="Shape 538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 Validations - </a:t>
            </a:r>
            <a:r>
              <a:rPr lang="en">
                <a:solidFill>
                  <a:srgbClr val="FFFFFF"/>
                </a:solidFill>
                <a:highlight>
                  <a:srgbClr val="ED197B"/>
                </a:highlight>
              </a:rPr>
              <a:t>format</a:t>
            </a:r>
            <a:r>
              <a:rPr lang="en"/>
              <a:t> </a:t>
            </a:r>
          </a:p>
        </p:txBody>
      </p:sp>
      <p:grpSp>
        <p:nvGrpSpPr>
          <p:cNvPr id="539" name="Shape 539"/>
          <p:cNvGrpSpPr/>
          <p:nvPr/>
        </p:nvGrpSpPr>
        <p:grpSpPr>
          <a:xfrm>
            <a:off x="881927" y="978440"/>
            <a:ext cx="273180" cy="324056"/>
            <a:chOff x="4630125" y="278900"/>
            <a:chExt cx="400675" cy="456675"/>
          </a:xfrm>
        </p:grpSpPr>
        <p:sp>
          <p:nvSpPr>
            <p:cNvPr id="540" name="Shape 540"/>
            <p:cNvSpPr/>
            <p:nvPr/>
          </p:nvSpPr>
          <p:spPr>
            <a:xfrm>
              <a:off x="4659350" y="328825"/>
              <a:ext cx="371450" cy="96850"/>
            </a:xfrm>
            <a:custGeom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4630125" y="452425"/>
              <a:ext cx="371450" cy="96850"/>
            </a:xfrm>
            <a:custGeom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4808525" y="278900"/>
              <a:ext cx="43875" cy="49950"/>
            </a:xfrm>
            <a:custGeom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808525" y="549250"/>
              <a:ext cx="43875" cy="186325"/>
            </a:xfrm>
            <a:custGeom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44" name="Shape 544"/>
          <p:cNvSpPr txBox="1"/>
          <p:nvPr/>
        </p:nvSpPr>
        <p:spPr>
          <a:xfrm>
            <a:off x="881925" y="1817850"/>
            <a:ext cx="74094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app/models/person.rb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Person &lt; ActiveRecord::Base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# source: http://stackoverflow.com/a/7168125/2675670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validates :blog_link, format: {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    with: URI::regexp(["http", "https"]), message: "must be a valid URL"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db/migrate/YYYYMMDDHHMMSS_add_blog_link_to_people.rb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AddBlogLinkToPeople &lt; ActiveRecord::Migration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def change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    add_column :people, :blog_link, :text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end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7495425" y="3412450"/>
            <a:ext cx="1139100" cy="1139100"/>
          </a:xfrm>
          <a:prstGeom prst="ellipse">
            <a:avLst/>
          </a:prstGeom>
          <a:solidFill>
            <a:srgbClr val="37BE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orrupted_Jasper.png" id="546" name="Shape 546"/>
          <p:cNvPicPr preferRelativeResize="0"/>
          <p:nvPr/>
        </p:nvPicPr>
        <p:blipFill rotWithShape="1">
          <a:blip r:embed="rId3">
            <a:alphaModFix/>
          </a:blip>
          <a:srcRect b="0" l="3531" r="3522" t="0"/>
          <a:stretch/>
        </p:blipFill>
        <p:spPr>
          <a:xfrm>
            <a:off x="7495400" y="3412425"/>
            <a:ext cx="1139100" cy="1139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idx="1" type="body"/>
          </p:nvPr>
        </p:nvSpPr>
        <p:spPr>
          <a:xfrm>
            <a:off x="881925" y="1314125"/>
            <a:ext cx="7752600" cy="103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1"/>
                </a:solidFill>
              </a:rPr>
              <a:t>Value </a:t>
            </a:r>
            <a:r>
              <a:rPr lang="en" sz="1800" u="sng">
                <a:solidFill>
                  <a:schemeClr val="dk1"/>
                </a:solidFill>
              </a:rPr>
              <a:t>must be included in a set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ED197B"/>
              </a:highlight>
            </a:endParaRPr>
          </a:p>
        </p:txBody>
      </p:sp>
      <p:sp>
        <p:nvSpPr>
          <p:cNvPr id="552" name="Shape 552"/>
          <p:cNvSpPr txBox="1"/>
          <p:nvPr/>
        </p:nvSpPr>
        <p:spPr>
          <a:xfrm>
            <a:off x="1000125" y="3027537"/>
            <a:ext cx="44505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3" name="Shape 553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 Validations - </a:t>
            </a:r>
            <a:r>
              <a:rPr lang="en">
                <a:solidFill>
                  <a:srgbClr val="FFFFFF"/>
                </a:solidFill>
                <a:highlight>
                  <a:srgbClr val="ED197B"/>
                </a:highlight>
              </a:rPr>
              <a:t>inclusion</a:t>
            </a:r>
            <a:r>
              <a:rPr lang="en"/>
              <a:t> </a:t>
            </a:r>
          </a:p>
        </p:txBody>
      </p:sp>
      <p:grpSp>
        <p:nvGrpSpPr>
          <p:cNvPr id="554" name="Shape 554"/>
          <p:cNvGrpSpPr/>
          <p:nvPr/>
        </p:nvGrpSpPr>
        <p:grpSpPr>
          <a:xfrm>
            <a:off x="881927" y="978440"/>
            <a:ext cx="273180" cy="324056"/>
            <a:chOff x="4630125" y="278900"/>
            <a:chExt cx="400675" cy="456675"/>
          </a:xfrm>
        </p:grpSpPr>
        <p:sp>
          <p:nvSpPr>
            <p:cNvPr id="555" name="Shape 555"/>
            <p:cNvSpPr/>
            <p:nvPr/>
          </p:nvSpPr>
          <p:spPr>
            <a:xfrm>
              <a:off x="4659350" y="328825"/>
              <a:ext cx="371450" cy="96850"/>
            </a:xfrm>
            <a:custGeom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4630125" y="452425"/>
              <a:ext cx="371450" cy="96850"/>
            </a:xfrm>
            <a:custGeom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4808525" y="278900"/>
              <a:ext cx="43875" cy="49950"/>
            </a:xfrm>
            <a:custGeom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4808525" y="549250"/>
              <a:ext cx="43875" cy="186325"/>
            </a:xfrm>
            <a:custGeom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Shape 559"/>
          <p:cNvSpPr txBox="1"/>
          <p:nvPr/>
        </p:nvSpPr>
        <p:spPr>
          <a:xfrm>
            <a:off x="881925" y="1817850"/>
            <a:ext cx="74094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app/models/person.rb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Person &lt; ActiveRecord::Base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ROLES = ["user", "moderator", "admin"]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  validates :role, inclusion: { in: ROLES 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db/migrate/YYYYMMDDHHMMSS_add_role_to_people.rb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AddRoleToPeople &lt; ActiveRecord::Migration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def change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    add_column :people, :role, :string, default: "user"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end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0" name="Shape 560"/>
          <p:cNvSpPr/>
          <p:nvPr/>
        </p:nvSpPr>
        <p:spPr>
          <a:xfrm>
            <a:off x="7495425" y="3412450"/>
            <a:ext cx="1139100" cy="1139100"/>
          </a:xfrm>
          <a:prstGeom prst="ellipse">
            <a:avLst/>
          </a:prstGeom>
          <a:solidFill>
            <a:srgbClr val="37BE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Hit_the_Diamond_HD_047.png" id="561" name="Shape 561"/>
          <p:cNvPicPr preferRelativeResize="0"/>
          <p:nvPr/>
        </p:nvPicPr>
        <p:blipFill rotWithShape="1">
          <a:blip r:embed="rId3">
            <a:alphaModFix/>
          </a:blip>
          <a:srcRect b="0" l="16186" r="27513" t="0"/>
          <a:stretch/>
        </p:blipFill>
        <p:spPr>
          <a:xfrm>
            <a:off x="7495400" y="3412425"/>
            <a:ext cx="1139100" cy="1139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idx="1" type="body"/>
          </p:nvPr>
        </p:nvSpPr>
        <p:spPr>
          <a:xfrm>
            <a:off x="881925" y="1314125"/>
            <a:ext cx="7752600" cy="103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1"/>
                </a:solidFill>
              </a:rPr>
              <a:t>When nothing fits the bill, roll your own...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ED197B"/>
              </a:highlight>
            </a:endParaRPr>
          </a:p>
        </p:txBody>
      </p:sp>
      <p:sp>
        <p:nvSpPr>
          <p:cNvPr id="567" name="Shape 567"/>
          <p:cNvSpPr txBox="1"/>
          <p:nvPr/>
        </p:nvSpPr>
        <p:spPr>
          <a:xfrm>
            <a:off x="1000125" y="3027537"/>
            <a:ext cx="44505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8" name="Shape 568"/>
          <p:cNvSpPr txBox="1"/>
          <p:nvPr>
            <p:ph type="title"/>
          </p:nvPr>
        </p:nvSpPr>
        <p:spPr>
          <a:xfrm>
            <a:off x="1381250" y="922675"/>
            <a:ext cx="44157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ActiveRecord - </a:t>
            </a:r>
            <a:r>
              <a:rPr lang="en">
                <a:solidFill>
                  <a:srgbClr val="FFFFFF"/>
                </a:solidFill>
                <a:highlight>
                  <a:srgbClr val="ED197B"/>
                </a:highlight>
              </a:rPr>
              <a:t>custom validations!</a:t>
            </a:r>
            <a:r>
              <a:rPr lang="en"/>
              <a:t> </a:t>
            </a:r>
          </a:p>
        </p:txBody>
      </p:sp>
      <p:sp>
        <p:nvSpPr>
          <p:cNvPr id="569" name="Shape 569"/>
          <p:cNvSpPr txBox="1"/>
          <p:nvPr/>
        </p:nvSpPr>
        <p:spPr>
          <a:xfrm>
            <a:off x="881925" y="1817850"/>
            <a:ext cx="7409400" cy="3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app/models/person.rb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class Person &lt; ActiveRecord::Base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 validate </a:t>
            </a: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:name_must_start_with_the_letter_r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 def </a:t>
            </a: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name_must_start_with_the_letter_r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   unless name.first.downcase == "r"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     errors.add(:name, "is not </a:t>
            </a: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RAD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enough to use this app")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   end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 end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70" name="Shape 570"/>
          <p:cNvGrpSpPr/>
          <p:nvPr/>
        </p:nvGrpSpPr>
        <p:grpSpPr>
          <a:xfrm>
            <a:off x="908888" y="973727"/>
            <a:ext cx="213290" cy="290272"/>
            <a:chOff x="6689325" y="2984125"/>
            <a:chExt cx="315425" cy="443300"/>
          </a:xfrm>
        </p:grpSpPr>
        <p:sp>
          <p:nvSpPr>
            <p:cNvPr id="571" name="Shape 571"/>
            <p:cNvSpPr/>
            <p:nvPr/>
          </p:nvSpPr>
          <p:spPr>
            <a:xfrm>
              <a:off x="6689325" y="2984125"/>
              <a:ext cx="315425" cy="77975"/>
            </a:xfrm>
            <a:custGeom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6702125" y="3069375"/>
              <a:ext cx="289850" cy="358050"/>
            </a:xfrm>
            <a:custGeom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6761175" y="3117475"/>
              <a:ext cx="25" cy="261850"/>
            </a:xfrm>
            <a:custGeom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6847025" y="3117475"/>
              <a:ext cx="25" cy="261850"/>
            </a:xfrm>
            <a:custGeom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6932875" y="3117475"/>
              <a:ext cx="25" cy="261850"/>
            </a:xfrm>
            <a:custGeom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Shape 576"/>
          <p:cNvSpPr/>
          <p:nvPr/>
        </p:nvSpPr>
        <p:spPr>
          <a:xfrm>
            <a:off x="7495425" y="3412450"/>
            <a:ext cx="1139100" cy="1139100"/>
          </a:xfrm>
          <a:prstGeom prst="ellipse">
            <a:avLst/>
          </a:prstGeom>
          <a:solidFill>
            <a:srgbClr val="37BE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ion_New_Pose_Normal_Eyes.png" id="577" name="Shape 577"/>
          <p:cNvPicPr preferRelativeResize="0"/>
          <p:nvPr/>
        </p:nvPicPr>
        <p:blipFill rotWithShape="1">
          <a:blip r:embed="rId3">
            <a:alphaModFix/>
          </a:blip>
          <a:srcRect b="0" l="24825" r="-13328" t="0"/>
          <a:stretch/>
        </p:blipFill>
        <p:spPr>
          <a:xfrm>
            <a:off x="7495400" y="3412425"/>
            <a:ext cx="1139100" cy="1139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idx="4294967295" type="title"/>
          </p:nvPr>
        </p:nvSpPr>
        <p:spPr>
          <a:xfrm>
            <a:off x="3399200" y="3715750"/>
            <a:ext cx="2345700" cy="504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highlight>
                  <a:srgbClr val="ED197B"/>
                </a:highlight>
              </a:rPr>
              <a:t>That’s some magic. </a:t>
            </a:r>
            <a:r>
              <a:rPr i="1" lang="en" sz="1800">
                <a:solidFill>
                  <a:schemeClr val="lt1"/>
                </a:solidFill>
                <a:highlight>
                  <a:srgbClr val="ED197B"/>
                </a:highlight>
              </a:rPr>
              <a:t>Go find more.</a:t>
            </a:r>
          </a:p>
        </p:txBody>
      </p:sp>
      <p:sp>
        <p:nvSpPr>
          <p:cNvPr id="583" name="Shape 583"/>
          <p:cNvSpPr/>
          <p:nvPr/>
        </p:nvSpPr>
        <p:spPr>
          <a:xfrm>
            <a:off x="4465375" y="4440675"/>
            <a:ext cx="213248" cy="191461"/>
          </a:xfrm>
          <a:custGeom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ED197B"/>
                </a:highlight>
              </a:rPr>
              <a:t>Magic</a:t>
            </a:r>
            <a:r>
              <a:rPr lang="en"/>
              <a:t> is not inherently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 bad word.</a:t>
            </a:r>
          </a:p>
        </p:txBody>
      </p:sp>
      <p:sp>
        <p:nvSpPr>
          <p:cNvPr id="158" name="Shape 158"/>
          <p:cNvSpPr txBox="1"/>
          <p:nvPr>
            <p:ph idx="4294967295" type="body"/>
          </p:nvPr>
        </p:nvSpPr>
        <p:spPr>
          <a:xfrm>
            <a:off x="4590350" y="4527875"/>
            <a:ext cx="4313700" cy="615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Source: ActiveRecord README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4294967295" type="ctrTitle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chemeClr val="lt1"/>
                </a:solidFill>
                <a:highlight>
                  <a:srgbClr val="ED197B"/>
                </a:highlight>
              </a:rPr>
              <a:t>Associations</a:t>
            </a:r>
          </a:p>
        </p:txBody>
      </p:sp>
      <p:sp>
        <p:nvSpPr>
          <p:cNvPr id="164" name="Shape 164"/>
          <p:cNvSpPr txBox="1"/>
          <p:nvPr>
            <p:ph idx="4294967295" type="subTitle"/>
          </p:nvPr>
        </p:nvSpPr>
        <p:spPr>
          <a:xfrm>
            <a:off x="1951575" y="3792554"/>
            <a:ext cx="52410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Creating and utilizing connections between two (or more) ActiveRecord models</a:t>
            </a:r>
          </a:p>
        </p:txBody>
      </p:sp>
      <p:cxnSp>
        <p:nvCxnSpPr>
          <p:cNvPr id="165" name="Shape 165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6" name="Shape 166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37BE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rystalGemsUpdatedByTis.png" id="167" name="Shape 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0200" y="566925"/>
            <a:ext cx="2203500" cy="2203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ActiveRecord - Associations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Create relationships between Models.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Types of associations...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 has_many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 belongs_to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 has_many :through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 has_one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 has_one :through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 has_and_belongs_to_many</a:t>
            </a:r>
          </a:p>
        </p:txBody>
      </p:sp>
      <p:grpSp>
        <p:nvGrpSpPr>
          <p:cNvPr id="174" name="Shape 174"/>
          <p:cNvGrpSpPr/>
          <p:nvPr/>
        </p:nvGrpSpPr>
        <p:grpSpPr>
          <a:xfrm>
            <a:off x="881927" y="978440"/>
            <a:ext cx="273180" cy="324056"/>
            <a:chOff x="4630125" y="278900"/>
            <a:chExt cx="400675" cy="456675"/>
          </a:xfrm>
        </p:grpSpPr>
        <p:sp>
          <p:nvSpPr>
            <p:cNvPr id="175" name="Shape 175"/>
            <p:cNvSpPr/>
            <p:nvPr/>
          </p:nvSpPr>
          <p:spPr>
            <a:xfrm>
              <a:off x="4659350" y="328825"/>
              <a:ext cx="371450" cy="96850"/>
            </a:xfrm>
            <a:custGeom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4630125" y="452425"/>
              <a:ext cx="371450" cy="96850"/>
            </a:xfrm>
            <a:custGeom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4808525" y="278900"/>
              <a:ext cx="43875" cy="49950"/>
            </a:xfrm>
            <a:custGeom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4808525" y="549250"/>
              <a:ext cx="43875" cy="186325"/>
            </a:xfrm>
            <a:custGeom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ActiveRecord - Associations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Create relationships between Models.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Types of associations...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 has_many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 belongs_to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 has_many :through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lang="en" strike="sngStrike">
                <a:solidFill>
                  <a:schemeClr val="dk1"/>
                </a:solidFill>
              </a:rPr>
              <a:t>has_one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lang="en" strike="sngStrike">
                <a:solidFill>
                  <a:schemeClr val="dk1"/>
                </a:solidFill>
              </a:rPr>
              <a:t>has_one :through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lang="en" strike="sngStrike">
                <a:solidFill>
                  <a:schemeClr val="dk1"/>
                </a:solidFill>
              </a:rPr>
              <a:t>has_and_belongs_to_many</a:t>
            </a:r>
          </a:p>
        </p:txBody>
      </p:sp>
      <p:grpSp>
        <p:nvGrpSpPr>
          <p:cNvPr id="185" name="Shape 185"/>
          <p:cNvGrpSpPr/>
          <p:nvPr/>
        </p:nvGrpSpPr>
        <p:grpSpPr>
          <a:xfrm>
            <a:off x="881927" y="978440"/>
            <a:ext cx="273180" cy="324056"/>
            <a:chOff x="4630125" y="278900"/>
            <a:chExt cx="400675" cy="456675"/>
          </a:xfrm>
        </p:grpSpPr>
        <p:sp>
          <p:nvSpPr>
            <p:cNvPr id="186" name="Shape 186"/>
            <p:cNvSpPr/>
            <p:nvPr/>
          </p:nvSpPr>
          <p:spPr>
            <a:xfrm>
              <a:off x="4659350" y="328825"/>
              <a:ext cx="371450" cy="96850"/>
            </a:xfrm>
            <a:custGeom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4630125" y="452425"/>
              <a:ext cx="371450" cy="96850"/>
            </a:xfrm>
            <a:custGeom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4808525" y="278900"/>
              <a:ext cx="43875" cy="49950"/>
            </a:xfrm>
            <a:custGeom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4808525" y="549250"/>
              <a:ext cx="43875" cy="186325"/>
            </a:xfrm>
            <a:custGeom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One-To-Many Relationships</a:t>
            </a:r>
          </a:p>
        </p:txBody>
      </p:sp>
      <p:grpSp>
        <p:nvGrpSpPr>
          <p:cNvPr id="195" name="Shape 19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96" name="Shape 196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200" name="Shape 200"/>
          <p:cNvGraphicFramePr/>
          <p:nvPr/>
        </p:nvGraphicFramePr>
        <p:xfrm>
          <a:off x="336725" y="148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{D169FDCE-3A45-4C63-B7EA-F7447E7D9822}</a:tableStyleId>
              </a:tblPr>
              <a:tblGrid>
                <a:gridCol w="2040725"/>
                <a:gridCol w="3091150"/>
                <a:gridCol w="3236025"/>
              </a:tblGrid>
              <a:tr h="414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Model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Person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Book</a:t>
                      </a:r>
                    </a:p>
                  </a:txBody>
                  <a:tcPr marT="91425" marB="91425" marR="91425" marL="91425"/>
                </a:tc>
              </a:tr>
              <a:tr h="390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Question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a Person have many Books?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a Book have many People?</a:t>
                      </a:r>
                    </a:p>
                  </a:txBody>
                  <a:tcPr marT="91425" marB="91425" marR="91425" marL="91425"/>
                </a:tc>
              </a:tr>
              <a:tr h="378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Answer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No (when considering ownership)</a:t>
                      </a:r>
                    </a:p>
                  </a:txBody>
                  <a:tcPr marT="91425" marB="91425" marR="91425" marL="91425"/>
                </a:tc>
              </a:tr>
              <a:tr h="378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One or Many?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One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Many</a:t>
                      </a:r>
                    </a:p>
                  </a:txBody>
                  <a:tcPr marT="91425" marB="91425" marR="91425" marL="91425"/>
                </a:tc>
              </a:tr>
              <a:tr h="4389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Has foreign key?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201" name="Shape 201"/>
          <p:cNvCxnSpPr>
            <a:stCxn id="202" idx="3"/>
            <a:endCxn id="203" idx="1"/>
          </p:cNvCxnSpPr>
          <p:nvPr/>
        </p:nvCxnSpPr>
        <p:spPr>
          <a:xfrm>
            <a:off x="3142025" y="4238475"/>
            <a:ext cx="2555100" cy="12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4" name="Shape 204"/>
          <p:cNvCxnSpPr/>
          <p:nvPr/>
        </p:nvCxnSpPr>
        <p:spPr>
          <a:xfrm flipH="1" rot="10800000">
            <a:off x="5363675" y="4086025"/>
            <a:ext cx="333300" cy="15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5" name="Shape 205"/>
          <p:cNvCxnSpPr/>
          <p:nvPr/>
        </p:nvCxnSpPr>
        <p:spPr>
          <a:xfrm>
            <a:off x="5363675" y="4238425"/>
            <a:ext cx="333300" cy="15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2" name="Shape 202"/>
          <p:cNvSpPr/>
          <p:nvPr/>
        </p:nvSpPr>
        <p:spPr>
          <a:xfrm>
            <a:off x="1029125" y="3809775"/>
            <a:ext cx="2112900" cy="857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37BE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Person</a:t>
            </a:r>
          </a:p>
        </p:txBody>
      </p:sp>
      <p:sp>
        <p:nvSpPr>
          <p:cNvPr id="203" name="Shape 203"/>
          <p:cNvSpPr/>
          <p:nvPr/>
        </p:nvSpPr>
        <p:spPr>
          <a:xfrm>
            <a:off x="5697175" y="3821848"/>
            <a:ext cx="2112900" cy="857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37BE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Book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One-To-Many Relationships</a:t>
            </a:r>
          </a:p>
        </p:txBody>
      </p:sp>
      <p:grpSp>
        <p:nvGrpSpPr>
          <p:cNvPr id="211" name="Shape 211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12" name="Shape 212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Shape 216"/>
          <p:cNvSpPr txBox="1"/>
          <p:nvPr/>
        </p:nvSpPr>
        <p:spPr>
          <a:xfrm>
            <a:off x="2340473" y="1462978"/>
            <a:ext cx="44505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 app/models/book.rb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class Book &lt; ActiveRecord::Base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2353026" y="2671425"/>
            <a:ext cx="44505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 db/migrate/YYYYMMDDHHMMSS_create_books.rb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CreateBooks &lt; ActiveRecord::Migration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def change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create_table :books do |table|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table.string :title, null: false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ED197B"/>
                </a:solidFill>
                <a:latin typeface="Courier New"/>
                <a:ea typeface="Courier New"/>
                <a:cs typeface="Courier New"/>
                <a:sym typeface="Courier New"/>
              </a:rPr>
              <a:t>      table.integer :person_id, null: false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end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end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